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9"/>
  </p:notesMasterIdLst>
  <p:sldIdLst>
    <p:sldId id="256" r:id="rId5"/>
    <p:sldId id="257" r:id="rId6"/>
    <p:sldId id="258" r:id="rId7"/>
    <p:sldId id="259" r:id="rId8"/>
    <p:sldId id="260" r:id="rId9"/>
    <p:sldId id="261" r:id="rId10"/>
    <p:sldId id="262" r:id="rId11"/>
    <p:sldId id="263" r:id="rId12"/>
    <p:sldId id="264" r:id="rId13"/>
    <p:sldId id="265" r:id="rId14"/>
    <p:sldId id="266" r:id="rId15"/>
    <p:sldId id="320" r:id="rId16"/>
    <p:sldId id="267" r:id="rId17"/>
    <p:sldId id="268" r:id="rId18"/>
    <p:sldId id="269" r:id="rId19"/>
    <p:sldId id="270" r:id="rId20"/>
    <p:sldId id="271" r:id="rId21"/>
    <p:sldId id="272" r:id="rId22"/>
    <p:sldId id="274" r:id="rId23"/>
    <p:sldId id="273" r:id="rId24"/>
    <p:sldId id="296" r:id="rId25"/>
    <p:sldId id="294" r:id="rId26"/>
    <p:sldId id="302" r:id="rId27"/>
    <p:sldId id="307" r:id="rId28"/>
    <p:sldId id="303" r:id="rId29"/>
    <p:sldId id="308" r:id="rId30"/>
    <p:sldId id="309" r:id="rId31"/>
    <p:sldId id="310" r:id="rId32"/>
    <p:sldId id="311" r:id="rId33"/>
    <p:sldId id="312" r:id="rId34"/>
    <p:sldId id="313" r:id="rId35"/>
    <p:sldId id="314" r:id="rId36"/>
    <p:sldId id="316" r:id="rId37"/>
    <p:sldId id="317" r:id="rId38"/>
    <p:sldId id="318" r:id="rId39"/>
    <p:sldId id="297" r:id="rId40"/>
    <p:sldId id="300" r:id="rId41"/>
    <p:sldId id="304" r:id="rId42"/>
    <p:sldId id="295" r:id="rId43"/>
    <p:sldId id="299" r:id="rId44"/>
    <p:sldId id="305" r:id="rId45"/>
    <p:sldId id="306" r:id="rId46"/>
    <p:sldId id="321" r:id="rId47"/>
    <p:sldId id="322" r:id="rId4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E9A2B-6BF7-AEC8-B9A5-DDF8D609CF3B}" v="41" dt="2022-04-08T20:31:43.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341"/>
    <p:restoredTop sz="71613"/>
  </p:normalViewPr>
  <p:slideViewPr>
    <p:cSldViewPr snapToGrid="0" snapToObjects="1">
      <p:cViewPr varScale="1">
        <p:scale>
          <a:sx n="49" d="100"/>
          <a:sy n="49" d="100"/>
        </p:scale>
        <p:origin x="560" y="2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imo, Alison Heather" userId="S::aliclimo@ad.unc.edu::68308731-fd15-4cc4-aa6b-a04bab4aa32a" providerId="AD" clId="Web-{361E9A2B-6BF7-AEC8-B9A5-DDF8D609CF3B}"/>
    <pc:docChg chg="modSld">
      <pc:chgData name="Climo, Alison Heather" userId="S::aliclimo@ad.unc.edu::68308731-fd15-4cc4-aa6b-a04bab4aa32a" providerId="AD" clId="Web-{361E9A2B-6BF7-AEC8-B9A5-DDF8D609CF3B}" dt="2022-04-08T20:31:43.388" v="22" actId="14100"/>
      <pc:docMkLst>
        <pc:docMk/>
      </pc:docMkLst>
      <pc:sldChg chg="modSp">
        <pc:chgData name="Climo, Alison Heather" userId="S::aliclimo@ad.unc.edu::68308731-fd15-4cc4-aa6b-a04bab4aa32a" providerId="AD" clId="Web-{361E9A2B-6BF7-AEC8-B9A5-DDF8D609CF3B}" dt="2022-04-08T20:31:43.388" v="22" actId="14100"/>
        <pc:sldMkLst>
          <pc:docMk/>
          <pc:sldMk cId="0" sldId="256"/>
        </pc:sldMkLst>
        <pc:spChg chg="mod">
          <ac:chgData name="Climo, Alison Heather" userId="S::aliclimo@ad.unc.edu::68308731-fd15-4cc4-aa6b-a04bab4aa32a" providerId="AD" clId="Web-{361E9A2B-6BF7-AEC8-B9A5-DDF8D609CF3B}" dt="2022-04-08T20:31:43.388" v="22" actId="14100"/>
          <ac:spMkLst>
            <pc:docMk/>
            <pc:sldMk cId="0" sldId="256"/>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08.04.2022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thinkingguardianshipnc.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thinkingguardianshipnc.org/sdm-informal-and-formal-updated-jan-202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thinkingguardianshipnc.org/foster-care-18-21-updated-jan-2022-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thinkingguardianshipnc.org/simple-financial-tools-updated-jan-202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thinkingguardianshipnc.org/able-account-updated-jan-2022-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thinkingguardianshipnc.org/representative-payee-for-social-security-benefits-updated-jan-2022-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thinkingguardianshipnc.org/fiduciary-for-veterans-benefits-updated-jan-2022-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thinkingguardianshipnc.org/living-trust-updated-jan-202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thinkingguardianshipnc.org/special-needs-trust-updated-jan-202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rethinkingguardianshipnc.org/power-of-attorney-updated-jan-202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thinkingguardianshipnc.org/healthcare-power-of-attorney-updated-jan-202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thinkingguardianshipnc.org/living-will-updated-jan-2022-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thinkingguardianshipnc.org/psychiatric-advanced-directive-updated-jan-202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orms.office.com/Pages/ResponsePage.aspx?id=T9WzWMkW00KvCB_KvQlWZuFgYZtN0EhOsjpTQx85nyFUQkgwMlpCVEFPUkwxRkNESUNGRklNRkw1RyQlQCN0PWc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cs typeface="Calibri"/>
              </a:rPr>
              <a:t>This presentation was prepared in 2022 by the Rethinking Guardianship Steering Team. </a:t>
            </a:r>
          </a:p>
          <a:p>
            <a:endParaRPr lang="en-US" dirty="0">
              <a:cs typeface="Calibri"/>
            </a:endParaRPr>
          </a:p>
          <a:p>
            <a:r>
              <a:rPr lang="en-US" dirty="0"/>
              <a:t>Rethinking Guardianship's mission is to promote less restrictive alternatives to guardianship and create long-term changes in the state's guardianship system. We are a diverse group of people committed to improving life for people who are experiencing guardianship or who could benefit from less restrictive alternatives to guardianship. We are self-advocates and their family members, policymakers, legislators, university faculty, and staff from nonprofits, businesses, and associations. </a:t>
            </a:r>
            <a:endParaRPr lang="en-US" dirty="0">
              <a:cs typeface="Calibri"/>
            </a:endParaRPr>
          </a:p>
          <a:p>
            <a:endParaRPr lang="en-US" dirty="0"/>
          </a:p>
          <a:p>
            <a:r>
              <a:rPr lang="en-US" dirty="0"/>
              <a:t>To learn more, visit </a:t>
            </a:r>
            <a:r>
              <a:rPr lang="en-US" dirty="0">
                <a:hlinkClick r:id="rId3"/>
              </a:rPr>
              <a:t>https://rethinkingguardianshipnc.org/</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20433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Now, how would you feel if you didn’t have the right to make these decisions and someone else were to make them for you?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19009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That exercise may help you understand how important choice is to all of us. </a:t>
            </a:r>
          </a:p>
          <a:p>
            <a:pPr rtl="0" fontAlgn="base"/>
            <a:r>
              <a:rPr lang="en-US" sz="1200" b="0" i="0" kern="1200" dirty="0">
                <a:solidFill>
                  <a:schemeClr val="tx1"/>
                </a:solidFill>
                <a:effectLst/>
                <a:latin typeface="+mn-lt"/>
                <a:ea typeface="+mn-ea"/>
                <a:cs typeface="+mn-cs"/>
              </a:rPr>
              <a:t>As Jean Paul Sartre, a 20th century philosopher wrote, “I am my choices. I cannot not choose. If I do not choose, that is still a choice. If faced with inevitable circumstances, we still choose </a:t>
            </a:r>
            <a:r>
              <a:rPr lang="en-US" sz="1200" b="0" i="1" kern="1200" dirty="0">
                <a:solidFill>
                  <a:schemeClr val="tx1"/>
                </a:solidFill>
                <a:effectLst/>
                <a:latin typeface="+mn-lt"/>
                <a:ea typeface="+mn-ea"/>
                <a:cs typeface="+mn-cs"/>
              </a:rPr>
              <a:t>how we are </a:t>
            </a:r>
            <a:r>
              <a:rPr lang="en-US" sz="1200" b="0" i="0" kern="1200" dirty="0">
                <a:solidFill>
                  <a:schemeClr val="tx1"/>
                </a:solidFill>
                <a:effectLst/>
                <a:latin typeface="+mn-lt"/>
                <a:ea typeface="+mn-ea"/>
                <a:cs typeface="+mn-cs"/>
              </a:rPr>
              <a:t>in those circumstances.” </a:t>
            </a:r>
          </a:p>
          <a:p>
            <a:pPr rtl="0" fontAlgn="base"/>
            <a:r>
              <a:rPr lang="en-US" sz="1200" b="0" i="0" kern="1200" dirty="0">
                <a:solidFill>
                  <a:schemeClr val="tx1"/>
                </a:solidFill>
                <a:effectLst/>
                <a:latin typeface="+mn-lt"/>
                <a:ea typeface="+mn-ea"/>
                <a:cs typeface="+mn-cs"/>
              </a:rPr>
              <a:t>Choice makes us who we are. In the United States, we can choose what to say, choose who to vote for, where or whether to worship, what we want to do, where we want to live and go, and who we want to spend time with. Choice makes everything possible.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936024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Making choices is also called “self-determination.” When people are “self-determined” they take charge &amp; they direct their lives. When we’re self-determined: </a:t>
            </a:r>
          </a:p>
          <a:p>
            <a:pPr rtl="0" fontAlgn="base"/>
            <a:r>
              <a:rPr lang="en-US" sz="1200" b="0" i="0" kern="1200" dirty="0">
                <a:solidFill>
                  <a:schemeClr val="tx1"/>
                </a:solidFill>
                <a:effectLst/>
                <a:latin typeface="+mn-lt"/>
                <a:ea typeface="+mn-ea"/>
                <a:cs typeface="+mn-cs"/>
              </a:rPr>
              <a:t>We do things instead of having things done to us .</a:t>
            </a:r>
          </a:p>
          <a:p>
            <a:pPr rtl="0" fontAlgn="base"/>
            <a:r>
              <a:rPr lang="en-US" sz="1200" b="0" i="0" kern="1200" dirty="0">
                <a:solidFill>
                  <a:schemeClr val="tx1"/>
                </a:solidFill>
                <a:effectLst/>
                <a:latin typeface="+mn-lt"/>
                <a:ea typeface="+mn-ea"/>
                <a:cs typeface="+mn-cs"/>
              </a:rPr>
              <a:t>We are more in control of our lives, and determine how our lives will be  </a:t>
            </a:r>
          </a:p>
          <a:p>
            <a:pPr rtl="0" fontAlgn="base"/>
            <a:r>
              <a:rPr lang="en-US" sz="1200" b="0" i="0" kern="1200" dirty="0">
                <a:solidFill>
                  <a:schemeClr val="tx1"/>
                </a:solidFill>
                <a:effectLst/>
                <a:latin typeface="+mn-lt"/>
                <a:ea typeface="+mn-ea"/>
                <a:cs typeface="+mn-cs"/>
              </a:rPr>
              <a:t>So, people who make more choices are more self-determined  </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44675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Studies have shown that when older adults and people with disabilities are more self-determined - when they make more of their own choices - they have better lives. With greater self-determination, people are more likely to work, live more independently, be well adjusted, healthier, safer and better able to recognize and resist abuse.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Study after study has found self-determination is the key to a good life for older adults and people with disabilities. When they have more control over their lives and make more choices, they are more likely to live independently, work, healthier, and safer.</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34803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 the flipside, when people lose or are denied self-determination, they can experience helplessness, hopelessness, self-criticism, low self-esteem, passivity and feelings of inadequacy and incompetency, decreasing their ability to function.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97189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So it is important, as we work with adults with disabilities of all ages, that we consider the best ways to support their self-determination in order to maximize their independence, health, safety and happiness.  </a:t>
            </a: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86680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But sometimes…</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56308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…people are unable to make decisions, or refuse to make decisions, putting their health or safety at risk. For example, a person may be in a coma, or show significant cognitive impairments; they may be decompensating without mental health treatment. Or, even with support, a person may be unable to understand or communicate. They may be experiencing abuse, neglect and/or exploitation. This can include self-neglect. </a:t>
            </a:r>
          </a:p>
          <a:p>
            <a:pPr rtl="0" fontAlgn="base"/>
            <a:r>
              <a:rPr lang="en-US" sz="1200" b="0" i="0" kern="1200" dirty="0">
                <a:solidFill>
                  <a:schemeClr val="tx1"/>
                </a:solidFill>
                <a:effectLst/>
                <a:latin typeface="+mn-lt"/>
                <a:ea typeface="+mn-ea"/>
                <a:cs typeface="+mn-cs"/>
              </a:rPr>
              <a:t>These are situations where guardianship may be necessary.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1261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Just so we’re clear about terminology, guardianship is a legal relationship in which a person or agency is appointed by the court to make decisions and act on behalf of a person who does not have adequate capacity to make decisions, including the management of property and personal affairs.  Typically, this person is a private guardian, often a family member, but guardianship can also be assigned to a corporation or to the county Department of Social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827536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while guardianship may provide necessary protection, it should be considered an option of last resort and should not be considered permanent. </a:t>
            </a:r>
          </a:p>
          <a:p>
            <a:r>
              <a:rPr lang="en-US" sz="1200" kern="1200" dirty="0">
                <a:solidFill>
                  <a:schemeClr val="tx1"/>
                </a:solidFill>
                <a:effectLst/>
                <a:latin typeface="+mn-lt"/>
                <a:ea typeface="+mn-ea"/>
                <a:cs typeface="+mn-cs"/>
              </a:rPr>
              <a:t>People under guardianship can experience a significant negative impact on their physical and mental health, longevity, ability to function, and reports of subjective well-being.</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2574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This presentation was developed by Rethinking Guardianship NC, whose partners include Family Support Program, First in Families, NC Department of Public Instruction, The Arc of NC, The NC Council on Developmental Disabilities, and UNC Cares. </a:t>
            </a:r>
          </a:p>
          <a:p>
            <a:endParaRPr lang="en-US">
              <a:cs typeface="Calibri"/>
            </a:endParaRPr>
          </a:p>
          <a:p>
            <a:r>
              <a:rPr lang="en-US">
                <a:cs typeface="Calibri"/>
              </a:rPr>
              <a:t>This presentation was developed to communicate consistent and applicable information about Supported Decision-Making and other less restrictive options to maximize choice and self-determination. It is designed to be flexible and adaptable for diverse and targeted audiences, including self-advocates, families, educators, social workers, lawyers, guardians, advocates, public officials, and policy-makers. </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287329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is true despite the fact that NC Law emphasizes that individuals subject to guardianship have the right to make their own decisions. </a:t>
            </a:r>
          </a:p>
          <a:p>
            <a:r>
              <a:rPr lang="en-US" dirty="0"/>
              <a:t>North Carolina law also requires public guardians to annually re-assess each individual and identify the least restrictive option available. </a:t>
            </a:r>
          </a:p>
          <a:p>
            <a:r>
              <a:rPr lang="en-US" dirty="0"/>
              <a:t>Although this is only required for public guardians, t is best practice for all guardians to do this every year. </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46352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4522"/>
              </a:lnSpc>
              <a:spcBef>
                <a:spcPts val="0"/>
              </a:spcBef>
              <a:spcAft>
                <a:spcPts val="0"/>
              </a:spcAft>
              <a:buClrTx/>
              <a:buSzTx/>
              <a:buFontTx/>
              <a:buNone/>
              <a:tabLst/>
              <a:defRPr/>
            </a:pPr>
            <a:r>
              <a:rPr lang="en-US" sz="1200" dirty="0"/>
              <a:t>SO, if we KNOW that some people need more support as they age or due to a disability, </a:t>
            </a:r>
          </a:p>
          <a:p>
            <a:pPr marL="0" marR="0" lvl="0" indent="0" algn="l" defTabSz="914400" rtl="0" eaLnBrk="1" fontAlgn="auto" latinLnBrk="0" hangingPunct="1">
              <a:lnSpc>
                <a:spcPts val="4522"/>
              </a:lnSpc>
              <a:spcBef>
                <a:spcPts val="0"/>
              </a:spcBef>
              <a:spcAft>
                <a:spcPts val="0"/>
              </a:spcAft>
              <a:buClrTx/>
              <a:buSzTx/>
              <a:buFontTx/>
              <a:buNone/>
              <a:tabLst/>
              <a:defRPr/>
            </a:pPr>
            <a:r>
              <a:rPr lang="en-US" sz="1200" dirty="0"/>
              <a:t>And if we know self-determination helps and losing self-determination hurts, </a:t>
            </a:r>
          </a:p>
          <a:p>
            <a:pPr>
              <a:lnSpc>
                <a:spcPts val="4522"/>
              </a:lnSpc>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Then we need a means of</a:t>
            </a: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INCREASING </a:t>
            </a: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self-determination while </a:t>
            </a: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STILL</a:t>
            </a: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providing support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22896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Supported Decision-Making, or SDM, is a way that we can empower people to make their own decisions AND get the help they need to make those own decisions, so they can be as self-determined as they can and reap the benefits of self-determination.  Supported Decision-Making is </a:t>
            </a:r>
            <a:r>
              <a:rPr lang="en-US" sz="1200" b="0" i="0" kern="1200" dirty="0">
                <a:solidFill>
                  <a:schemeClr val="tx1"/>
                </a:solidFill>
                <a:effectLst/>
                <a:latin typeface="+mn-lt"/>
                <a:ea typeface="+mn-ea"/>
                <a:cs typeface="+mn-cs"/>
              </a:rPr>
              <a:t>a recognized alternative through which people with disabilities use friends, family and professionals to help with choices, so they may make their OWN decisions. And it is receiving increased attention across the world as a means for preserving rights while offering support. </a:t>
            </a:r>
          </a:p>
          <a:p>
            <a:pPr rtl="0" fontAlgn="base"/>
            <a:r>
              <a:rPr lang="en-US" sz="1200" b="0" i="0" kern="1200" dirty="0">
                <a:solidFill>
                  <a:schemeClr val="tx1"/>
                </a:solidFill>
                <a:effectLst/>
                <a:latin typeface="+mn-lt"/>
                <a:ea typeface="+mn-ea"/>
                <a:cs typeface="+mn-cs"/>
              </a:rPr>
              <a:t>When you think about it, we all use supported decision-making! For example, if you’re buying a car or choosing a service provider for your home, don’t you research the topic and talk to trusted family, friends, and professionals? </a:t>
            </a:r>
          </a:p>
          <a:p>
            <a:pPr rtl="0" fontAlgn="base"/>
            <a:r>
              <a:rPr lang="en-US" sz="1200" b="0" i="0" kern="1200" dirty="0">
                <a:solidFill>
                  <a:schemeClr val="tx1"/>
                </a:solidFill>
                <a:effectLst/>
                <a:latin typeface="+mn-lt"/>
                <a:ea typeface="+mn-ea"/>
                <a:cs typeface="+mn-cs"/>
              </a:rPr>
              <a:t>For an adult of any age with disabilities, Supported Decision-Making can be intentionally set up with trusted family, friends, and professionals informally or formally, through a Supported Decision-Making arrangement. The important thing is that the adult retains choice and self-determination while getting the help they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 recent study, people with disabilities who used supported decision-making showed increased independence, decision-making abilities, made better decisions, and had better quality of life.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1892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addition to Supported Decision-Making Agreements, there are many other types of supports. They fall into four general categories: general, financial, legal, and health care supports. We’re going to begin with some more details about SDM Agreements, formal and informal, and then talk about all of these additional decision-making options.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58886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Supported Decision-Making agreements can be informal or Formal. Either way SDM is a system of support for an individual in various areas of their life. It can include a written plan that identifies specific individuals to assist with decisions in key areas of life, such as financial, health/medical, and daily living. </a:t>
            </a:r>
          </a:p>
          <a:p>
            <a:endParaRPr lang="en-US" dirty="0"/>
          </a:p>
          <a:p>
            <a:r>
              <a:rPr lang="en-US" sz="1200" b="0" i="0" u="sng" strike="noStrike" kern="1200" dirty="0">
                <a:solidFill>
                  <a:schemeClr val="tx1"/>
                </a:solidFill>
                <a:effectLst/>
                <a:latin typeface="+mn-lt"/>
                <a:ea typeface="+mn-ea"/>
                <a:cs typeface="+mn-cs"/>
                <a:hlinkClick r:id="rId3"/>
              </a:rPr>
              <a:t>https://rethinkingguardianshipnc.org/sdm-informal-and-formal-updated-jan-2022/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50952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Foster Care 18-21 / NC Links Independent Living Services - Continued supportive and financial services for young adults aging out of foster care at age 18. </a:t>
            </a:r>
          </a:p>
          <a:p>
            <a:endParaRPr lang="en-US" dirty="0"/>
          </a:p>
          <a:p>
            <a:r>
              <a:rPr lang="en-US" sz="1200" b="0" i="0" u="sng" strike="noStrike" kern="1200" dirty="0">
                <a:solidFill>
                  <a:schemeClr val="tx1"/>
                </a:solidFill>
                <a:effectLst/>
                <a:latin typeface="+mn-lt"/>
                <a:ea typeface="+mn-ea"/>
                <a:cs typeface="+mn-cs"/>
                <a:hlinkClick r:id="rId3"/>
              </a:rPr>
              <a:t>https://rethinkingguardianshipnc.org/foster-care-18-21-updated-jan-2022-1/</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15227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Simple Financial Tools - For example, a joint bank account that allows another person to help pay bills and manage money. Check with your financial institution. </a:t>
            </a:r>
          </a:p>
          <a:p>
            <a:endParaRPr lang="en-US" dirty="0"/>
          </a:p>
          <a:p>
            <a:r>
              <a:rPr lang="en-US" sz="1200" b="0" i="0" u="sng" strike="noStrike" kern="1200" dirty="0">
                <a:solidFill>
                  <a:schemeClr val="tx1"/>
                </a:solidFill>
                <a:effectLst/>
                <a:latin typeface="+mn-lt"/>
                <a:ea typeface="+mn-ea"/>
                <a:cs typeface="+mn-cs"/>
                <a:hlinkClick r:id="rId3"/>
              </a:rPr>
              <a:t>https://rethinkingguardianshipnc.org/simple-financial-tools-updated-jan-2022/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716548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ABLE Account - A tax-advantaged savings account for disability expenses. </a:t>
            </a:r>
          </a:p>
          <a:p>
            <a:endParaRPr lang="en-US" dirty="0"/>
          </a:p>
          <a:p>
            <a:r>
              <a:rPr lang="en-US" sz="1200" b="0" i="0" u="sng" strike="noStrike" kern="1200" dirty="0">
                <a:solidFill>
                  <a:schemeClr val="tx1"/>
                </a:solidFill>
                <a:effectLst/>
                <a:latin typeface="+mn-lt"/>
                <a:ea typeface="+mn-ea"/>
                <a:cs typeface="+mn-cs"/>
                <a:hlinkClick r:id="rId3"/>
              </a:rPr>
              <a:t>https://rethinkingguardianshipnc.org/able-account-updated-jan-2022-1/</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404937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Provides financial management of Social Security benefits. </a:t>
            </a:r>
          </a:p>
          <a:p>
            <a:endParaRPr lang="en-US" dirty="0"/>
          </a:p>
          <a:p>
            <a:r>
              <a:rPr lang="en-US" sz="1200" b="0" i="0" u="sng" strike="noStrike" kern="1200" dirty="0">
                <a:solidFill>
                  <a:schemeClr val="tx1"/>
                </a:solidFill>
                <a:effectLst/>
                <a:latin typeface="+mn-lt"/>
                <a:ea typeface="+mn-ea"/>
                <a:cs typeface="+mn-cs"/>
                <a:hlinkClick r:id="rId3"/>
              </a:rPr>
              <a:t>https://rethinkingguardianshipnc.org/representative-payee-for-social-security-benefits-updated-jan-2022-1/</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1646509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Fiduciary for Veteran’s Benefits - Provides financial management of VA pension benefits. </a:t>
            </a:r>
          </a:p>
          <a:p>
            <a:endParaRPr lang="en-US" dirty="0"/>
          </a:p>
          <a:p>
            <a:r>
              <a:rPr lang="en-US" sz="1200" b="0" i="0" u="sng" strike="noStrike" kern="1200" dirty="0">
                <a:solidFill>
                  <a:schemeClr val="tx1"/>
                </a:solidFill>
                <a:effectLst/>
                <a:latin typeface="+mn-lt"/>
                <a:ea typeface="+mn-ea"/>
                <a:cs typeface="+mn-cs"/>
                <a:hlinkClick r:id="rId3"/>
              </a:rPr>
              <a:t>https://rethinkingguardianshipnc.org/fiduciary-for-veterans-benefits-updated-jan-2022-1/</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265944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cs typeface="Calibri"/>
              </a:rPr>
              <a:t>Our desired outcomes for this presentation are:</a:t>
            </a:r>
          </a:p>
          <a:p>
            <a:r>
              <a:rPr lang="en-US" dirty="0">
                <a:cs typeface="Calibri"/>
              </a:rPr>
              <a:t>1. </a:t>
            </a:r>
            <a:r>
              <a:rPr lang="en-US" dirty="0"/>
              <a:t>You will understand why Supported Decision-Making (SDM) and other options are valuable to individual choice and self-determination. </a:t>
            </a:r>
            <a:endParaRPr lang="en-US" dirty="0">
              <a:cs typeface="Calibri"/>
            </a:endParaRPr>
          </a:p>
          <a:p>
            <a:r>
              <a:rPr lang="en-US" dirty="0">
                <a:cs typeface="Calibri"/>
              </a:rPr>
              <a:t>2. </a:t>
            </a:r>
            <a:r>
              <a:rPr lang="en-US" dirty="0"/>
              <a:t>You will understand how to utilize SDM and other options to support individual choice and self-determination.</a:t>
            </a:r>
            <a:endParaRPr lang="en-US" dirty="0">
              <a:cs typeface="Calibri"/>
            </a:endParaRPr>
          </a:p>
          <a:p>
            <a:r>
              <a:rPr lang="en-US" dirty="0">
                <a:cs typeface="Calibri"/>
              </a:rPr>
              <a:t>3. </a:t>
            </a:r>
            <a:r>
              <a:rPr lang="en-US" dirty="0"/>
              <a:t>You will use and promote the Rethinking Guardianship website as a resource.</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73895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Living Trust - A legal arrangement for an individual who is having difficulty managing property or assets themselves. </a:t>
            </a:r>
          </a:p>
          <a:p>
            <a:endParaRPr lang="en-US" dirty="0"/>
          </a:p>
          <a:p>
            <a:r>
              <a:rPr lang="en-US" sz="1200" b="0" i="0" u="sng" strike="noStrike" kern="1200" dirty="0">
                <a:solidFill>
                  <a:schemeClr val="tx1"/>
                </a:solidFill>
                <a:effectLst/>
                <a:latin typeface="+mn-lt"/>
                <a:ea typeface="+mn-ea"/>
                <a:cs typeface="+mn-cs"/>
                <a:hlinkClick r:id="rId3"/>
              </a:rPr>
              <a:t>https://rethinkingguardianshipnc.org/living-trust-updated-jan-2022/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692234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 Special Needs Trust - A legal arrangement that allows an individual who has a disability to preserve assets while maintaining eligibility for government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u="sng" strike="noStrike" kern="1200" dirty="0">
                <a:solidFill>
                  <a:schemeClr val="tx1"/>
                </a:solidFill>
                <a:effectLst/>
                <a:latin typeface="+mn-lt"/>
                <a:ea typeface="+mn-ea"/>
                <a:cs typeface="+mn-cs"/>
                <a:hlinkClick r:id="rId3"/>
              </a:rPr>
              <a:t>https://rethinkingguardianshipnc.org/special-needs-trust-updated-jan-2022/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91221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Power of Attorney (Durable/General) - A legal document giving someone the right to conduct financial business on behalf of someone else without a court order. </a:t>
            </a:r>
          </a:p>
          <a:p>
            <a:endParaRPr lang="en-US" dirty="0"/>
          </a:p>
          <a:p>
            <a:r>
              <a:rPr lang="en-US" sz="1200" b="0" i="0" u="sng" strike="noStrike" kern="1200" dirty="0">
                <a:solidFill>
                  <a:schemeClr val="tx1"/>
                </a:solidFill>
                <a:effectLst/>
                <a:latin typeface="+mn-lt"/>
                <a:ea typeface="+mn-ea"/>
                <a:cs typeface="+mn-cs"/>
                <a:hlinkClick r:id="rId3"/>
              </a:rPr>
              <a:t>https://rethinkingguardianshipnc.org/power-of-attorney-updated-jan-2022/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4173348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Health Care Power of Attorney - A legal document giving someone the right to make healthcare decisions on behalf of someone else.  </a:t>
            </a:r>
          </a:p>
          <a:p>
            <a:endParaRPr lang="en-US" dirty="0"/>
          </a:p>
          <a:p>
            <a:r>
              <a:rPr lang="en-US" sz="1200" b="0" i="0" u="sng" strike="noStrike" kern="1200" dirty="0">
                <a:solidFill>
                  <a:schemeClr val="tx1"/>
                </a:solidFill>
                <a:effectLst/>
                <a:latin typeface="+mn-lt"/>
                <a:ea typeface="+mn-ea"/>
                <a:cs typeface="+mn-cs"/>
                <a:hlinkClick r:id="rId3"/>
              </a:rPr>
              <a:t>https://rethinkingguardianshipnc.org/healthcare-power-of-attorney-updated-jan-2022/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277649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Living Will or Advance Directive - Legal document that sets out an individual’s desires for medical care and treatment when they can no longer communicate and are near the end of life. This includes the North Carolina Do No Resuscitate (DNR) &amp; Medical Orders for Scope of Treatment (MOST) forms. </a:t>
            </a:r>
          </a:p>
          <a:p>
            <a:pPr rtl="0" fontAlgn="base"/>
            <a:endParaRPr lang="en-US" sz="1200" b="0" i="0"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hlinkClick r:id="rId3"/>
              </a:rPr>
              <a:t>https://rethinkingguardianshipnc.org/living-will-updated-jan-2022-1/</a:t>
            </a:r>
            <a:r>
              <a:rPr lang="en-US" dirty="0"/>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2004526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Advance Instruction for Mental Health Treatment - A legal document in which an individual indicates what treatment and care for mental health conditions they want in the event that they are unable to communicate their wishes. </a:t>
            </a:r>
          </a:p>
          <a:p>
            <a:endParaRPr lang="en-US" dirty="0"/>
          </a:p>
          <a:p>
            <a:r>
              <a:rPr lang="en-US" sz="1200" b="0" i="0" u="sng" strike="noStrike" kern="1200" dirty="0">
                <a:solidFill>
                  <a:schemeClr val="tx1"/>
                </a:solidFill>
                <a:effectLst/>
                <a:latin typeface="+mn-lt"/>
                <a:ea typeface="+mn-ea"/>
                <a:cs typeface="+mn-cs"/>
                <a:hlinkClick r:id="rId3"/>
              </a:rPr>
              <a:t>https://rethinkingguardianshipnc.org/psychiatric-advanced-directive-updated-jan-2022/</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47631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National Guardianship Association, a group that provides information and education for guardians, released a statement in 2015 that alternatives, including supported decision-making, should be considered whenever possible prior to guardianship proceedings. Many states are adopting new language in their statutes requiring Clerks of Court to ask for evidence of trying supported decision-making and other alternatives before placing adults under guardianship. </a:t>
            </a: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18667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you'll have the opportunity to hear two stories about supported decision-making in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is the story of Janie and Suvya, </a:t>
            </a:r>
            <a:r>
              <a:rPr lang="en-US" sz="1200" dirty="0">
                <a:solidFill>
                  <a:srgbClr val="000000"/>
                </a:solidFill>
                <a:latin typeface="Open Sans"/>
              </a:rPr>
              <a:t>two women who live together in Durham, North Carolina. Through the use of Supported Decision-Making, neither of them has a guardian, and they are able to live independently and make their own decisions.</a:t>
            </a:r>
          </a:p>
          <a:p>
            <a:pPr>
              <a:defRPr/>
            </a:pPr>
            <a:r>
              <a:rPr lang="en-US" sz="1200" dirty="0">
                <a:solidFill>
                  <a:srgbClr val="000000"/>
                </a:solidFill>
                <a:latin typeface="Open Sans"/>
              </a:rPr>
              <a:t>LINK: https://youtu.be/2N4wR3m0TM0</a:t>
            </a:r>
            <a:r>
              <a:rPr lang="en-US" dirty="0">
                <a:solidFill>
                  <a:srgbClr val="000000"/>
                </a:solidFill>
                <a:latin typeface="Open Sans"/>
              </a:rPr>
              <a:t> </a:t>
            </a:r>
          </a:p>
          <a:p>
            <a:pPr marL="0" marR="0" lvl="0" indent="0" algn="l" defTabSz="914400">
              <a:lnSpc>
                <a:spcPct val="100000"/>
              </a:lnSpc>
              <a:spcBef>
                <a:spcPts val="0"/>
              </a:spcBef>
              <a:spcAft>
                <a:spcPts val="0"/>
              </a:spcAft>
              <a:buClrTx/>
              <a:buSzTx/>
              <a:buFontTx/>
              <a:buNone/>
              <a:tabLst/>
              <a:defRPr/>
            </a:pPr>
            <a:endParaRPr lang="en-US" sz="1200" dirty="0">
              <a:solidFill>
                <a:srgbClr val="000000"/>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Second is the story of Bill Donahue and Deborah Woolard and their choice use of supported decision-making for their son Jeremy, who has Down Syndrome.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https://youtu.be/itHOGVgouT0</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781747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Janie’s mother, Betsy </a:t>
            </a:r>
            <a:r>
              <a:rPr lang="en-US" sz="1200" b="0" i="0" kern="1200" err="1">
                <a:solidFill>
                  <a:schemeClr val="tx1"/>
                </a:solidFill>
                <a:effectLst/>
                <a:latin typeface="+mn-lt"/>
                <a:ea typeface="+mn-ea"/>
                <a:cs typeface="+mn-cs"/>
              </a:rPr>
              <a:t>MacMichael</a:t>
            </a:r>
            <a:r>
              <a:rPr lang="en-US" sz="1200" b="0" i="0" kern="1200">
                <a:solidFill>
                  <a:schemeClr val="tx1"/>
                </a:solidFill>
                <a:effectLst/>
                <a:latin typeface="+mn-lt"/>
                <a:ea typeface="+mn-ea"/>
                <a:cs typeface="+mn-cs"/>
              </a:rPr>
              <a:t>, Executive Director of First in Families of North Carolina, said this about </a:t>
            </a:r>
            <a:r>
              <a:rPr lang="en-US" sz="1200" b="0" i="0" kern="1200" err="1">
                <a:solidFill>
                  <a:schemeClr val="tx1"/>
                </a:solidFill>
                <a:effectLst/>
                <a:latin typeface="+mn-lt"/>
                <a:ea typeface="+mn-ea"/>
                <a:cs typeface="+mn-cs"/>
              </a:rPr>
              <a:t>Suvya</a:t>
            </a:r>
            <a:r>
              <a:rPr lang="en-US" sz="1200" b="0" i="0" kern="1200">
                <a:solidFill>
                  <a:schemeClr val="tx1"/>
                </a:solidFill>
                <a:effectLst/>
                <a:latin typeface="+mn-lt"/>
                <a:ea typeface="+mn-ea"/>
                <a:cs typeface="+mn-cs"/>
              </a:rPr>
              <a:t> and Janie:  </a:t>
            </a:r>
          </a:p>
          <a:p>
            <a:pPr rtl="0" fontAlgn="base"/>
            <a:r>
              <a:rPr lang="en-US" sz="1200" b="0" i="0" kern="1200">
                <a:solidFill>
                  <a:schemeClr val="tx1"/>
                </a:solidFill>
                <a:effectLst/>
                <a:latin typeface="+mn-lt"/>
                <a:ea typeface="+mn-ea"/>
                <a:cs typeface="+mn-cs"/>
              </a:rPr>
              <a:t>“Living on their own, </a:t>
            </a:r>
            <a:r>
              <a:rPr lang="en-US" sz="1200" b="0" i="0" kern="1200" err="1">
                <a:solidFill>
                  <a:schemeClr val="tx1"/>
                </a:solidFill>
                <a:effectLst/>
                <a:latin typeface="+mn-lt"/>
                <a:ea typeface="+mn-ea"/>
                <a:cs typeface="+mn-cs"/>
              </a:rPr>
              <a:t>Suvya</a:t>
            </a:r>
            <a:r>
              <a:rPr lang="en-US" sz="1200" b="0" i="0" kern="1200">
                <a:solidFill>
                  <a:schemeClr val="tx1"/>
                </a:solidFill>
                <a:effectLst/>
                <a:latin typeface="+mn-lt"/>
                <a:ea typeface="+mn-ea"/>
                <a:cs typeface="+mn-cs"/>
              </a:rPr>
              <a:t> and Janie have figured out who can help most effectively with what. It is incumbent on people supporting these women to push them to make their own decisions when it is clearly in their power. This does not mean they will always get it right, but without stretching the muscles, there is no growth. This has clearly led to less asking, more acting, and greater self-determination.”  </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960905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Now we want to tell you about Rethinking Guardianship North Carolina. </a:t>
            </a:r>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204626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cs typeface="Calibri"/>
              </a:rPr>
              <a:t>Learning outcomes for this presentation are in three categories. First, The Why:</a:t>
            </a:r>
          </a:p>
          <a:p>
            <a:pPr>
              <a:lnSpc>
                <a:spcPts val="4200"/>
              </a:lnSpc>
            </a:pPr>
            <a:r>
              <a:rPr lang="en-US" dirty="0"/>
              <a:t>Upon completion of this training, participants will be able to:</a:t>
            </a:r>
          </a:p>
          <a:p>
            <a:pPr marL="647700" lvl="1" indent="-323850">
              <a:lnSpc>
                <a:spcPts val="4200"/>
              </a:lnSpc>
              <a:buFont typeface="Arial,Sans-Serif"/>
              <a:buChar char="•"/>
            </a:pPr>
            <a:r>
              <a:rPr lang="en-US" dirty="0"/>
              <a:t>Recognize the importance of individual choice and self-determination.</a:t>
            </a:r>
          </a:p>
          <a:p>
            <a:pPr marL="647700" lvl="1" indent="-323850">
              <a:lnSpc>
                <a:spcPts val="4200"/>
              </a:lnSpc>
              <a:buFont typeface="Arial,Sans-Serif"/>
              <a:buChar char="•"/>
            </a:pPr>
            <a:r>
              <a:rPr lang="en-US" dirty="0"/>
              <a:t>Discuss why Supported Decision-Making (SDM) and other less restrictive options are valuable to individual choice and self-determination.</a:t>
            </a: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243223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North Carolina’s Rethinking Guardianship Initiative began in 2015, and with the ongoing efforts of people interested and affected by guardianship, works to: </a:t>
            </a:r>
          </a:p>
          <a:p>
            <a:pPr rtl="0" fontAlgn="base"/>
            <a:r>
              <a:rPr lang="en-US" sz="1200" b="0" i="0" kern="1200" dirty="0">
                <a:solidFill>
                  <a:schemeClr val="tx1"/>
                </a:solidFill>
                <a:effectLst/>
                <a:latin typeface="+mn-lt"/>
                <a:ea typeface="+mn-ea"/>
                <a:cs typeface="+mn-cs"/>
              </a:rPr>
              <a:t>Promote less restrictive alternatives to guardianship, and  </a:t>
            </a:r>
          </a:p>
          <a:p>
            <a:pPr rtl="0" fontAlgn="base"/>
            <a:r>
              <a:rPr lang="en-US" sz="1200" b="0" i="0" kern="1200" dirty="0">
                <a:solidFill>
                  <a:schemeClr val="tx1"/>
                </a:solidFill>
                <a:effectLst/>
                <a:latin typeface="+mn-lt"/>
                <a:ea typeface="+mn-ea"/>
                <a:cs typeface="+mn-cs"/>
              </a:rPr>
              <a:t>Create long-term improvements in the state’s guardianship system.  </a:t>
            </a:r>
          </a:p>
          <a:p>
            <a:pPr rtl="0" fontAlgn="base"/>
            <a:r>
              <a:rPr lang="en-US" sz="1200" b="0" i="0" kern="1200" dirty="0">
                <a:solidFill>
                  <a:schemeClr val="tx1"/>
                </a:solidFill>
                <a:effectLst/>
                <a:latin typeface="+mn-lt"/>
                <a:ea typeface="+mn-ea"/>
                <a:cs typeface="+mn-cs"/>
              </a:rPr>
              <a:t>At the Rethinking Guardianship website you’ll find many resources about guardianship and less restrictive alternatives.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771759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Resources include: </a:t>
            </a: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Self advocacy tools</a:t>
            </a: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Stories and videos</a:t>
            </a: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Frequently Asked Questions</a:t>
            </a: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Educational Materials on SDM and </a:t>
            </a:r>
            <a:r>
              <a:rPr lang="en-US" sz="1200">
                <a:latin typeface="Open Sans" panose="020B0606030504020204" pitchFamily="34" charset="0"/>
                <a:ea typeface="Open Sans" panose="020B0606030504020204" pitchFamily="34" charset="0"/>
                <a:cs typeface="Open Sans" panose="020B0606030504020204" pitchFamily="34" charset="0"/>
              </a:rPr>
              <a:t>other options</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Research and data</a:t>
            </a: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Court procedures information</a:t>
            </a:r>
          </a:p>
          <a:p>
            <a:pPr marL="571500" indent="-571500">
              <a:buFont typeface="Wingdings" pitchFamily="2" charset="2"/>
              <a:buChar char="ü"/>
            </a:pPr>
            <a:r>
              <a:rPr lang="en-US" sz="1200" dirty="0">
                <a:latin typeface="Open Sans" panose="020B0606030504020204" pitchFamily="34" charset="0"/>
                <a:ea typeface="Open Sans" panose="020B0606030504020204" pitchFamily="34" charset="0"/>
                <a:cs typeface="Open Sans" panose="020B0606030504020204" pitchFamily="34" charset="0"/>
              </a:rPr>
              <a:t>Articles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1961439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Some of our partner organizations involved in RG</a:t>
            </a:r>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296982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And many self-advocates</a:t>
            </a:r>
            <a:r>
              <a:rPr lang="en-US"/>
              <a:t>, professionals, elders </a:t>
            </a:r>
            <a:r>
              <a:rPr lang="en-US" dirty="0"/>
              <a:t>and families, too!</a:t>
            </a:r>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3137982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hlinkClick r:id="rId3"/>
              </a:rPr>
              <a:t>https://forms.office.com/Pages/ResponsePage.aspx?id=T9WzWMkW00KvCB_KvQlWZuFgYZtN0EhOsjpTQx85nyFUQkgwMlpCVEFPUkwxRkNESUNGRklNRkw1RyQlQCN0PWcu</a:t>
            </a:r>
            <a:endParaRPr lang="en-US" dirty="0"/>
          </a:p>
          <a:p>
            <a:endParaRPr lang="en-US" dirty="0">
              <a:cs typeface="Calibri"/>
            </a:endParaRPr>
          </a:p>
          <a:p>
            <a:r>
              <a:rPr lang="en-US" dirty="0">
                <a:cs typeface="Calibri"/>
              </a:rPr>
              <a:t>Please use the link above to help us gather feedback about this presentation. </a:t>
            </a:r>
          </a:p>
        </p:txBody>
      </p:sp>
      <p:sp>
        <p:nvSpPr>
          <p:cNvPr id="4" name="Slide Number Placehold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167064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cs typeface="Calibri"/>
              </a:rPr>
              <a:t>Second, the What:</a:t>
            </a:r>
          </a:p>
          <a:p>
            <a:pPr>
              <a:lnSpc>
                <a:spcPts val="4200"/>
              </a:lnSpc>
            </a:pPr>
            <a:r>
              <a:rPr lang="en-US" dirty="0"/>
              <a:t>Upon completion of this training, participants will be able to:</a:t>
            </a:r>
          </a:p>
          <a:p>
            <a:pPr>
              <a:lnSpc>
                <a:spcPts val="4200"/>
              </a:lnSpc>
            </a:pPr>
            <a:r>
              <a:rPr lang="en-US" dirty="0"/>
              <a:t>•Describe what Supported Decision-Making (SDM) is and what other options exist for supporting independence.</a:t>
            </a:r>
          </a:p>
          <a:p>
            <a:pPr>
              <a:lnSpc>
                <a:spcPts val="4200"/>
              </a:lnSpc>
            </a:pPr>
            <a:r>
              <a:rPr lang="en-US" dirty="0"/>
              <a:t>•Select appropriate Supported Decision-Making and other options for specific independence strategies. </a:t>
            </a:r>
          </a:p>
          <a:p>
            <a:pPr>
              <a:lnSpc>
                <a:spcPts val="4200"/>
              </a:lnSpc>
            </a:pPr>
            <a:r>
              <a:rPr lang="en-US" dirty="0"/>
              <a:t>•Explain what Rethinking Guardianship NC is and what types of information and resources are available on the Rethinking Guardianship website. </a:t>
            </a:r>
          </a:p>
          <a:p>
            <a:pPr>
              <a:lnSpc>
                <a:spcPts val="3861"/>
              </a:lnSpc>
            </a:pP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7605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cs typeface="Calibri"/>
              </a:rPr>
              <a:t>And third, the How:</a:t>
            </a:r>
          </a:p>
          <a:p>
            <a:pPr>
              <a:lnSpc>
                <a:spcPts val="4200"/>
              </a:lnSpc>
            </a:pPr>
            <a:r>
              <a:rPr lang="en-US" dirty="0"/>
              <a:t>Upon completion of this training, participants will be able to:</a:t>
            </a:r>
          </a:p>
          <a:p>
            <a:pPr marL="171450" indent="-171450">
              <a:lnSpc>
                <a:spcPts val="4200"/>
              </a:lnSpc>
              <a:buFont typeface="Arial" panose="020B0604020202020204" pitchFamily="34" charset="0"/>
              <a:buChar char="•"/>
            </a:pPr>
            <a:r>
              <a:rPr lang="en-US" dirty="0"/>
              <a:t>Initiate use of SDM and other options to support independence of an individual being assisted.</a:t>
            </a:r>
          </a:p>
          <a:p>
            <a:pPr marL="171450" indent="-171450">
              <a:lnSpc>
                <a:spcPts val="4200"/>
              </a:lnSpc>
              <a:buFont typeface="Arial" panose="020B0604020202020204" pitchFamily="34" charset="0"/>
              <a:buChar char="•"/>
            </a:pPr>
            <a:r>
              <a:rPr lang="en-US" dirty="0"/>
              <a:t>Navigate the Rethinking Guardianship website to identify resources and information about SDM and other options.</a:t>
            </a:r>
          </a:p>
          <a:p>
            <a:pPr marL="171450" indent="-171450">
              <a:lnSpc>
                <a:spcPts val="4200"/>
              </a:lnSpc>
              <a:buFont typeface="Arial" panose="020B0604020202020204" pitchFamily="34" charset="0"/>
              <a:buChar char="•"/>
            </a:pPr>
            <a:r>
              <a:rPr lang="en-US" dirty="0"/>
              <a:t>Promote the Rethinking Guardianship website as an effective resource with personal and professional networks. </a:t>
            </a: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9723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fontAlgn="base"/>
            <a:r>
              <a:rPr lang="en-US" dirty="0"/>
              <a:t>We begin with the range of decision-making options that exists for</a:t>
            </a:r>
            <a:r>
              <a:rPr lang="en-US" sz="1200" b="0" i="0" kern="1200" dirty="0">
                <a:solidFill>
                  <a:schemeClr val="tx1"/>
                </a:solidFill>
                <a:effectLst/>
                <a:latin typeface="+mn-lt"/>
                <a:ea typeface="+mn-ea"/>
                <a:cs typeface="+mn-cs"/>
              </a:rPr>
              <a:t> adults with disabilities of all ages. At one end, there’s full autonomy and really, no one is fully autonomous since we all get help sometimes. Then, there’s supported decision-making, which most of us use without thinking about it. When we use supported decision-making, we continue to make our own choices, but turn to other people and resources for help and input. Finally, as a last resort, guardianship may be used when a person needs a substitute decision-maker. At Rethinking Guardianship, we believe in considering the least restrictive options, which may include no guardianship at all. </a:t>
            </a:r>
            <a:endParaRPr lang="en-US" dirty="0">
              <a:ea typeface="+mn-ea"/>
              <a:cs typeface="+mn-cs"/>
            </a:endParaRP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849635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Let’s start by defining autonomy. Here are a few 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the ability of a person to make their own decisions.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the capacity to make informed, uncoerced decisions.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the ability to act on one’s own values and interests.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02580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Think about your own life. What kinds of decisions do you value being able to make for yourself? For example, decisions about where you live or who you live with, what you do with your time, what relationships you have. How about decisions about what you eat or wear?  What are some major decisions you have made in your life?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61085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video" Target="https://www.youtube.com/embed/itHOGVgouT0?feature=oembed" TargetMode="External"/><Relationship Id="rId1" Type="http://schemas.openxmlformats.org/officeDocument/2006/relationships/video" Target="https://www.youtube.com/embed/2N4wR3m0TM0?feature=oembed" TargetMode="External"/><Relationship Id="rId6" Type="http://schemas.openxmlformats.org/officeDocument/2006/relationships/image" Target="../media/image21.jpe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jpeg"/><Relationship Id="rId26" Type="http://schemas.openxmlformats.org/officeDocument/2006/relationships/image" Target="../media/image46.jpeg"/><Relationship Id="rId3" Type="http://schemas.openxmlformats.org/officeDocument/2006/relationships/image" Target="../media/image24.png"/><Relationship Id="rId21" Type="http://schemas.openxmlformats.org/officeDocument/2006/relationships/image" Target="../media/image41.jpe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jpeg"/><Relationship Id="rId2" Type="http://schemas.openxmlformats.org/officeDocument/2006/relationships/notesSlide" Target="../notesSlides/notesSlide42.xml"/><Relationship Id="rId16" Type="http://schemas.openxmlformats.org/officeDocument/2006/relationships/image" Target="../media/image36.jpe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jpe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jpe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1.png"/><Relationship Id="rId9" Type="http://schemas.openxmlformats.org/officeDocument/2006/relationships/image" Target="../media/image29.png"/><Relationship Id="rId14" Type="http://schemas.openxmlformats.org/officeDocument/2006/relationships/image" Target="../media/image34.jpeg"/><Relationship Id="rId22" Type="http://schemas.openxmlformats.org/officeDocument/2006/relationships/image" Target="../media/image42.jpeg"/><Relationship Id="rId27"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tiff"/><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43.xml"/><Relationship Id="rId16" Type="http://schemas.openxmlformats.org/officeDocument/2006/relationships/image" Target="../media/image61.tiff"/><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tiff"/><Relationship Id="rId5" Type="http://schemas.openxmlformats.org/officeDocument/2006/relationships/image" Target="../media/image50.png"/><Relationship Id="rId15" Type="http://schemas.openxmlformats.org/officeDocument/2006/relationships/image" Target="../media/image60.tiff"/><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tif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forms.office.com/Pages/ResponsePage.aspx?id=T9WzWMkW00KvCB_KvQlWZuFgYZtN0EhOsjpTQx85nyFUQkgwMlpCVEFPUkwxRkNESUNGRklNRkw1RyQlQCN0PWc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45753"/>
            <a:ext cx="16230600" cy="8229600"/>
            <a:chOff x="0" y="0"/>
            <a:chExt cx="5496087" cy="2786749"/>
          </a:xfrm>
        </p:grpSpPr>
        <p:sp>
          <p:nvSpPr>
            <p:cNvPr id="3" name="Freeform 3"/>
            <p:cNvSpPr/>
            <p:nvPr/>
          </p:nvSpPr>
          <p:spPr>
            <a:xfrm>
              <a:off x="0" y="0"/>
              <a:ext cx="5496087" cy="2786749"/>
            </a:xfrm>
            <a:custGeom>
              <a:avLst/>
              <a:gdLst/>
              <a:ahLst/>
              <a:cxnLst/>
              <a:rect l="l" t="t" r="r" b="b"/>
              <a:pathLst>
                <a:path w="5496087" h="2786749">
                  <a:moveTo>
                    <a:pt x="5371627" y="2786749"/>
                  </a:moveTo>
                  <a:lnTo>
                    <a:pt x="124460" y="2786749"/>
                  </a:lnTo>
                  <a:cubicBezTo>
                    <a:pt x="55880" y="2786749"/>
                    <a:pt x="0" y="2730869"/>
                    <a:pt x="0" y="2662288"/>
                  </a:cubicBezTo>
                  <a:lnTo>
                    <a:pt x="0" y="124460"/>
                  </a:lnTo>
                  <a:cubicBezTo>
                    <a:pt x="0" y="55880"/>
                    <a:pt x="55880" y="0"/>
                    <a:pt x="124460" y="0"/>
                  </a:cubicBezTo>
                  <a:lnTo>
                    <a:pt x="5371628" y="0"/>
                  </a:lnTo>
                  <a:cubicBezTo>
                    <a:pt x="5440207" y="0"/>
                    <a:pt x="5496087" y="55880"/>
                    <a:pt x="5496087" y="124460"/>
                  </a:cubicBezTo>
                  <a:lnTo>
                    <a:pt x="5496087" y="2662289"/>
                  </a:lnTo>
                  <a:cubicBezTo>
                    <a:pt x="5496087" y="2730869"/>
                    <a:pt x="5440207" y="2786749"/>
                    <a:pt x="5371628" y="2786749"/>
                  </a:cubicBezTo>
                  <a:close/>
                </a:path>
              </a:pathLst>
            </a:custGeom>
            <a:solidFill>
              <a:srgbClr val="FDFDFD"/>
            </a:solidFill>
          </p:spPr>
        </p:sp>
      </p:grpSp>
      <p:grpSp>
        <p:nvGrpSpPr>
          <p:cNvPr id="4" name="Group 4"/>
          <p:cNvGrpSpPr/>
          <p:nvPr/>
        </p:nvGrpSpPr>
        <p:grpSpPr>
          <a:xfrm>
            <a:off x="1028700" y="6941085"/>
            <a:ext cx="16217900" cy="2317215"/>
            <a:chOff x="0" y="0"/>
            <a:chExt cx="21623867" cy="3089619"/>
          </a:xfrm>
        </p:grpSpPr>
        <p:grpSp>
          <p:nvGrpSpPr>
            <p:cNvPr id="5" name="Group 5"/>
            <p:cNvGrpSpPr/>
            <p:nvPr/>
          </p:nvGrpSpPr>
          <p:grpSpPr>
            <a:xfrm rot="-5400000">
              <a:off x="9267124" y="-9267124"/>
              <a:ext cx="3089619" cy="21623867"/>
              <a:chOff x="0" y="0"/>
              <a:chExt cx="784667" cy="5491787"/>
            </a:xfrm>
          </p:grpSpPr>
          <p:sp>
            <p:nvSpPr>
              <p:cNvPr id="6" name="Freeform 6"/>
              <p:cNvSpPr/>
              <p:nvPr/>
            </p:nvSpPr>
            <p:spPr>
              <a:xfrm>
                <a:off x="0" y="0"/>
                <a:ext cx="784667" cy="5491787"/>
              </a:xfrm>
              <a:custGeom>
                <a:avLst/>
                <a:gdLst/>
                <a:ahLst/>
                <a:cxnLst/>
                <a:rect l="l" t="t" r="r" b="b"/>
                <a:pathLst>
                  <a:path w="784667" h="5491787">
                    <a:moveTo>
                      <a:pt x="660207" y="5491787"/>
                    </a:moveTo>
                    <a:lnTo>
                      <a:pt x="124460" y="5491787"/>
                    </a:lnTo>
                    <a:cubicBezTo>
                      <a:pt x="55880" y="5491787"/>
                      <a:pt x="0" y="5435907"/>
                      <a:pt x="0" y="5367327"/>
                    </a:cubicBezTo>
                    <a:lnTo>
                      <a:pt x="0" y="124460"/>
                    </a:lnTo>
                    <a:cubicBezTo>
                      <a:pt x="0" y="55880"/>
                      <a:pt x="55880" y="0"/>
                      <a:pt x="124460" y="0"/>
                    </a:cubicBezTo>
                    <a:lnTo>
                      <a:pt x="660207" y="0"/>
                    </a:lnTo>
                    <a:cubicBezTo>
                      <a:pt x="728787" y="0"/>
                      <a:pt x="784667" y="55880"/>
                      <a:pt x="784667" y="124460"/>
                    </a:cubicBezTo>
                    <a:lnTo>
                      <a:pt x="784667" y="5367327"/>
                    </a:lnTo>
                    <a:cubicBezTo>
                      <a:pt x="784667" y="5435907"/>
                      <a:pt x="728787" y="5491787"/>
                      <a:pt x="660207" y="5491787"/>
                    </a:cubicBezTo>
                    <a:close/>
                  </a:path>
                </a:pathLst>
              </a:custGeom>
              <a:solidFill>
                <a:srgbClr val="00558E"/>
              </a:solidFill>
            </p:spPr>
          </p:sp>
        </p:grpSp>
        <p:grpSp>
          <p:nvGrpSpPr>
            <p:cNvPr id="7" name="Group 7"/>
            <p:cNvGrpSpPr/>
            <p:nvPr/>
          </p:nvGrpSpPr>
          <p:grpSpPr>
            <a:xfrm rot="-5400000">
              <a:off x="19913890" y="0"/>
              <a:ext cx="1709977" cy="1709977"/>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558E"/>
              </a:solidFill>
            </p:spPr>
          </p:sp>
        </p:grpSp>
        <p:grpSp>
          <p:nvGrpSpPr>
            <p:cNvPr id="9" name="Group 9"/>
            <p:cNvGrpSpPr/>
            <p:nvPr/>
          </p:nvGrpSpPr>
          <p:grpSpPr>
            <a:xfrm rot="-5400000">
              <a:off x="0" y="0"/>
              <a:ext cx="1709977" cy="1709977"/>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558E"/>
              </a:solidFill>
            </p:spPr>
          </p:sp>
        </p:grpSp>
      </p:grpSp>
      <p:sp>
        <p:nvSpPr>
          <p:cNvPr id="11" name="TextBox 11"/>
          <p:cNvSpPr txBox="1"/>
          <p:nvPr/>
        </p:nvSpPr>
        <p:spPr>
          <a:xfrm>
            <a:off x="2462293" y="4231275"/>
            <a:ext cx="12856704" cy="2492990"/>
          </a:xfrm>
          <a:prstGeom prst="rect">
            <a:avLst/>
          </a:prstGeom>
        </p:spPr>
        <p:txBody>
          <a:bodyPr wrap="square" lIns="0" tIns="0" rIns="0" bIns="0" rtlCol="0" anchor="t">
            <a:spAutoFit/>
          </a:bodyPr>
          <a:lstStyle/>
          <a:p>
            <a:pPr algn="ctr"/>
            <a:r>
              <a:rPr lang="en-US" sz="5400" dirty="0">
                <a:solidFill>
                  <a:srgbClr val="2A232C"/>
                </a:solidFill>
                <a:latin typeface="Open Sans Extra Bold"/>
              </a:rPr>
              <a:t>Supporting Choice &amp; Self-Determination:  </a:t>
            </a:r>
          </a:p>
          <a:p>
            <a:pPr algn="ctr"/>
            <a:r>
              <a:rPr lang="en-US" sz="5400" dirty="0">
                <a:solidFill>
                  <a:srgbClr val="2A232C"/>
                </a:solidFill>
                <a:latin typeface="Open Sans Extra Bold"/>
              </a:rPr>
              <a:t>Less Restrictive Alternatives to Guardianship</a:t>
            </a:r>
          </a:p>
        </p:txBody>
      </p:sp>
      <p:pic>
        <p:nvPicPr>
          <p:cNvPr id="12" name="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99091" y="1404808"/>
            <a:ext cx="5489818" cy="2383177"/>
          </a:xfrm>
          <a:prstGeom prst="rect">
            <a:avLst/>
          </a:prstGeom>
        </p:spPr>
      </p:pic>
      <p:sp>
        <p:nvSpPr>
          <p:cNvPr id="13" name="TextBox 13"/>
          <p:cNvSpPr txBox="1"/>
          <p:nvPr/>
        </p:nvSpPr>
        <p:spPr>
          <a:xfrm>
            <a:off x="2624102" y="7718693"/>
            <a:ext cx="13039795" cy="685800"/>
          </a:xfrm>
          <a:prstGeom prst="rect">
            <a:avLst/>
          </a:prstGeom>
        </p:spPr>
        <p:txBody>
          <a:bodyPr lIns="0" tIns="0" rIns="0" bIns="0" rtlCol="0" anchor="t">
            <a:spAutoFit/>
          </a:bodyPr>
          <a:lstStyle/>
          <a:p>
            <a:pPr algn="ctr">
              <a:lnSpc>
                <a:spcPts val="5599"/>
              </a:lnSpc>
            </a:pPr>
            <a:r>
              <a:rPr lang="en-US" sz="3950">
                <a:solidFill>
                  <a:srgbClr val="FFFFFF"/>
                </a:solidFill>
                <a:latin typeface="Open Sans"/>
                <a:ea typeface="Open Sans"/>
                <a:cs typeface="Open Sans"/>
              </a:rPr>
              <a:t>Rethinking Guardianship NC</a:t>
            </a:r>
            <a:endParaRPr lang="en-US" sz="3999">
              <a:solidFill>
                <a:srgbClr val="FFFFFF"/>
              </a:solidFill>
              <a:latin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sp>
        <p:nvSpPr>
          <p:cNvPr id="14" name="TextBox 14"/>
          <p:cNvSpPr txBox="1"/>
          <p:nvPr/>
        </p:nvSpPr>
        <p:spPr>
          <a:xfrm>
            <a:off x="4930513" y="5223119"/>
            <a:ext cx="8426974" cy="704850"/>
          </a:xfrm>
          <a:prstGeom prst="rect">
            <a:avLst/>
          </a:prstGeom>
        </p:spPr>
        <p:txBody>
          <a:bodyPr lIns="0" tIns="0" rIns="0" bIns="0" rtlCol="0" anchor="t">
            <a:spAutoFit/>
          </a:bodyPr>
          <a:lstStyle/>
          <a:p>
            <a:pPr algn="ctr">
              <a:lnSpc>
                <a:spcPts val="5399"/>
              </a:lnSpc>
            </a:pPr>
            <a:r>
              <a:rPr lang="en-US" sz="4999">
                <a:solidFill>
                  <a:srgbClr val="FDFDFD"/>
                </a:solidFill>
                <a:latin typeface="Open Sans Extra Bold"/>
              </a:rPr>
              <a:t>Click to add text</a:t>
            </a:r>
          </a:p>
        </p:txBody>
      </p:sp>
      <p:grpSp>
        <p:nvGrpSpPr>
          <p:cNvPr id="15" name="Group 15"/>
          <p:cNvGrpSpPr/>
          <p:nvPr/>
        </p:nvGrpSpPr>
        <p:grpSpPr>
          <a:xfrm>
            <a:off x="1028700" y="2762997"/>
            <a:ext cx="16230600" cy="6576332"/>
            <a:chOff x="0" y="0"/>
            <a:chExt cx="3774616" cy="1529403"/>
          </a:xfrm>
        </p:grpSpPr>
        <p:sp>
          <p:nvSpPr>
            <p:cNvPr id="16" name="Freeform 16"/>
            <p:cNvSpPr/>
            <p:nvPr/>
          </p:nvSpPr>
          <p:spPr>
            <a:xfrm>
              <a:off x="0" y="0"/>
              <a:ext cx="3774617" cy="1529403"/>
            </a:xfrm>
            <a:custGeom>
              <a:avLst/>
              <a:gdLst/>
              <a:ahLst/>
              <a:cxnLst/>
              <a:rect l="l" t="t" r="r" b="b"/>
              <a:pathLst>
                <a:path w="3774617" h="1529403">
                  <a:moveTo>
                    <a:pt x="3650156" y="1529403"/>
                  </a:moveTo>
                  <a:lnTo>
                    <a:pt x="124460" y="1529403"/>
                  </a:lnTo>
                  <a:cubicBezTo>
                    <a:pt x="55880" y="1529403"/>
                    <a:pt x="0" y="1473523"/>
                    <a:pt x="0" y="1404943"/>
                  </a:cubicBezTo>
                  <a:lnTo>
                    <a:pt x="0" y="124460"/>
                  </a:lnTo>
                  <a:cubicBezTo>
                    <a:pt x="0" y="55880"/>
                    <a:pt x="55880" y="0"/>
                    <a:pt x="124460" y="0"/>
                  </a:cubicBezTo>
                  <a:lnTo>
                    <a:pt x="3650157" y="0"/>
                  </a:lnTo>
                  <a:cubicBezTo>
                    <a:pt x="3718737" y="0"/>
                    <a:pt x="3774617" y="55880"/>
                    <a:pt x="3774617" y="124460"/>
                  </a:cubicBezTo>
                  <a:lnTo>
                    <a:pt x="3774617" y="1404943"/>
                  </a:lnTo>
                  <a:cubicBezTo>
                    <a:pt x="3774617" y="1473523"/>
                    <a:pt x="3718737" y="1529403"/>
                    <a:pt x="3650157" y="1529403"/>
                  </a:cubicBezTo>
                  <a:close/>
                </a:path>
              </a:pathLst>
            </a:custGeom>
            <a:solidFill>
              <a:srgbClr val="F1F1F1"/>
            </a:solidFill>
          </p:spPr>
        </p:sp>
      </p:grpSp>
      <p:grpSp>
        <p:nvGrpSpPr>
          <p:cNvPr id="17" name="Group 17"/>
          <p:cNvGrpSpPr/>
          <p:nvPr/>
        </p:nvGrpSpPr>
        <p:grpSpPr>
          <a:xfrm>
            <a:off x="6315075" y="3222238"/>
            <a:ext cx="5657850" cy="565785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558E"/>
            </a:solidFill>
          </p:spPr>
        </p:sp>
      </p:grpSp>
      <p:sp>
        <p:nvSpPr>
          <p:cNvPr id="19" name="TextBox 19"/>
          <p:cNvSpPr txBox="1"/>
          <p:nvPr/>
        </p:nvSpPr>
        <p:spPr>
          <a:xfrm>
            <a:off x="4941846" y="4169227"/>
            <a:ext cx="8534700" cy="3313430"/>
          </a:xfrm>
          <a:prstGeom prst="rect">
            <a:avLst/>
          </a:prstGeom>
        </p:spPr>
        <p:txBody>
          <a:bodyPr lIns="0" tIns="0" rIns="0" bIns="0" rtlCol="0" anchor="t">
            <a:spAutoFit/>
          </a:bodyPr>
          <a:lstStyle/>
          <a:p>
            <a:pPr algn="ctr">
              <a:lnSpc>
                <a:spcPts val="5284"/>
              </a:lnSpc>
            </a:pPr>
            <a:r>
              <a:rPr lang="en-US" sz="3499">
                <a:solidFill>
                  <a:srgbClr val="F1F1F1"/>
                </a:solidFill>
                <a:latin typeface="Open Sans Extra Bold"/>
              </a:rPr>
              <a:t>Now, how </a:t>
            </a:r>
          </a:p>
          <a:p>
            <a:pPr algn="ctr">
              <a:lnSpc>
                <a:spcPts val="5284"/>
              </a:lnSpc>
            </a:pPr>
            <a:r>
              <a:rPr lang="en-US" sz="3499">
                <a:solidFill>
                  <a:srgbClr val="F1F1F1"/>
                </a:solidFill>
                <a:latin typeface="Open Sans Extra Bold"/>
              </a:rPr>
              <a:t>would you feel </a:t>
            </a:r>
          </a:p>
          <a:p>
            <a:pPr algn="ctr">
              <a:lnSpc>
                <a:spcPts val="5284"/>
              </a:lnSpc>
            </a:pPr>
            <a:r>
              <a:rPr lang="en-US" sz="3499">
                <a:solidFill>
                  <a:srgbClr val="F1F1F1"/>
                </a:solidFill>
                <a:latin typeface="Open Sans Extra Bold"/>
              </a:rPr>
              <a:t>if someone else</a:t>
            </a:r>
          </a:p>
          <a:p>
            <a:pPr algn="ctr">
              <a:lnSpc>
                <a:spcPts val="5284"/>
              </a:lnSpc>
            </a:pPr>
            <a:r>
              <a:rPr lang="en-US" sz="3499">
                <a:solidFill>
                  <a:srgbClr val="F1F1F1"/>
                </a:solidFill>
                <a:latin typeface="Open Sans Extra Bold"/>
              </a:rPr>
              <a:t> made those decisions </a:t>
            </a:r>
          </a:p>
          <a:p>
            <a:pPr algn="ctr">
              <a:lnSpc>
                <a:spcPts val="5284"/>
              </a:lnSpc>
            </a:pPr>
            <a:r>
              <a:rPr lang="en-US" sz="3499">
                <a:solidFill>
                  <a:srgbClr val="F1F1F1"/>
                </a:solidFill>
                <a:latin typeface="Open Sans Extra Bold"/>
              </a:rPr>
              <a:t>for you?</a:t>
            </a:r>
          </a:p>
        </p:txBody>
      </p:sp>
      <p:pic>
        <p:nvPicPr>
          <p:cNvPr id="20" name="Picture 2">
            <a:extLst>
              <a:ext uri="{FF2B5EF4-FFF2-40B4-BE49-F238E27FC236}">
                <a16:creationId xmlns:a16="http://schemas.microsoft.com/office/drawing/2014/main" id="{DF2331BA-C66C-664C-A54D-78F3013F72C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4741714" y="2326445"/>
            <a:ext cx="2517586" cy="6724442"/>
            <a:chOff x="0" y="0"/>
            <a:chExt cx="660400" cy="1763920"/>
          </a:xfrm>
        </p:grpSpPr>
        <p:sp>
          <p:nvSpPr>
            <p:cNvPr id="15" name="Freeform 15"/>
            <p:cNvSpPr/>
            <p:nvPr/>
          </p:nvSpPr>
          <p:spPr>
            <a:xfrm>
              <a:off x="0" y="0"/>
              <a:ext cx="660400" cy="1763920"/>
            </a:xfrm>
            <a:custGeom>
              <a:avLst/>
              <a:gdLst/>
              <a:ahLst/>
              <a:cxnLst/>
              <a:rect l="l" t="t" r="r" b="b"/>
              <a:pathLst>
                <a:path w="660400" h="1763920">
                  <a:moveTo>
                    <a:pt x="535940" y="1763920"/>
                  </a:moveTo>
                  <a:lnTo>
                    <a:pt x="124460" y="1763920"/>
                  </a:lnTo>
                  <a:cubicBezTo>
                    <a:pt x="55880" y="1763920"/>
                    <a:pt x="0" y="1708040"/>
                    <a:pt x="0" y="1639460"/>
                  </a:cubicBezTo>
                  <a:lnTo>
                    <a:pt x="0" y="124460"/>
                  </a:lnTo>
                  <a:cubicBezTo>
                    <a:pt x="0" y="55880"/>
                    <a:pt x="55880" y="0"/>
                    <a:pt x="124460" y="0"/>
                  </a:cubicBezTo>
                  <a:lnTo>
                    <a:pt x="535940" y="0"/>
                  </a:lnTo>
                  <a:cubicBezTo>
                    <a:pt x="604520" y="0"/>
                    <a:pt x="660400" y="55880"/>
                    <a:pt x="660400" y="124460"/>
                  </a:cubicBezTo>
                  <a:lnTo>
                    <a:pt x="660400" y="1639461"/>
                  </a:lnTo>
                  <a:cubicBezTo>
                    <a:pt x="660400" y="1708041"/>
                    <a:pt x="604520" y="1763920"/>
                    <a:pt x="535940" y="1763920"/>
                  </a:cubicBezTo>
                  <a:close/>
                </a:path>
              </a:pathLst>
            </a:custGeom>
            <a:solidFill>
              <a:srgbClr val="00558E"/>
            </a:solidFill>
          </p:spPr>
        </p:sp>
      </p:grpSp>
      <p:grpSp>
        <p:nvGrpSpPr>
          <p:cNvPr id="16" name="Group 16"/>
          <p:cNvGrpSpPr/>
          <p:nvPr/>
        </p:nvGrpSpPr>
        <p:grpSpPr>
          <a:xfrm>
            <a:off x="757970" y="2454655"/>
            <a:ext cx="13983744" cy="6724442"/>
            <a:chOff x="0" y="0"/>
            <a:chExt cx="18644992" cy="8965923"/>
          </a:xfrm>
        </p:grpSpPr>
        <p:grpSp>
          <p:nvGrpSpPr>
            <p:cNvPr id="17" name="Group 17"/>
            <p:cNvGrpSpPr/>
            <p:nvPr/>
          </p:nvGrpSpPr>
          <p:grpSpPr>
            <a:xfrm>
              <a:off x="0" y="0"/>
              <a:ext cx="18644992" cy="8965923"/>
              <a:chOff x="0" y="0"/>
              <a:chExt cx="5487131" cy="2638628"/>
            </a:xfrm>
          </p:grpSpPr>
          <p:sp>
            <p:nvSpPr>
              <p:cNvPr id="18" name="Freeform 18"/>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sp>
        </p:grpSp>
        <p:grpSp>
          <p:nvGrpSpPr>
            <p:cNvPr id="19" name="Group 19"/>
            <p:cNvGrpSpPr/>
            <p:nvPr/>
          </p:nvGrpSpPr>
          <p:grpSpPr>
            <a:xfrm>
              <a:off x="17169328" y="0"/>
              <a:ext cx="1475664" cy="8965923"/>
              <a:chOff x="0" y="0"/>
              <a:chExt cx="1913890" cy="11628522"/>
            </a:xfrm>
          </p:grpSpPr>
          <p:sp>
            <p:nvSpPr>
              <p:cNvPr id="20" name="Freeform 20"/>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1" name="AutoShape 21"/>
          <p:cNvSpPr/>
          <p:nvPr/>
        </p:nvSpPr>
        <p:spPr>
          <a:xfrm>
            <a:off x="1835713" y="4570653"/>
            <a:ext cx="8725769" cy="0"/>
          </a:xfrm>
          <a:prstGeom prst="line">
            <a:avLst/>
          </a:prstGeom>
          <a:ln w="9525" cap="rnd">
            <a:solidFill>
              <a:srgbClr val="2A232C"/>
            </a:solidFill>
            <a:prstDash val="solid"/>
            <a:headEnd type="none" w="sm" len="sm"/>
            <a:tailEnd type="none" w="sm" len="sm"/>
          </a:ln>
        </p:spPr>
      </p:sp>
      <p:pic>
        <p:nvPicPr>
          <p:cNvPr id="22" name="Picture 22"/>
          <p:cNvPicPr>
            <a:picLocks noChangeAspect="1"/>
          </p:cNvPicPr>
          <p:nvPr/>
        </p:nvPicPr>
        <p:blipFill>
          <a:blip r:embed="rId3"/>
          <a:srcRect/>
          <a:stretch>
            <a:fillRect/>
          </a:stretch>
        </p:blipFill>
        <p:spPr>
          <a:xfrm>
            <a:off x="11643711" y="3175504"/>
            <a:ext cx="5026323" cy="5026323"/>
          </a:xfrm>
          <a:prstGeom prst="rect">
            <a:avLst/>
          </a:prstGeom>
        </p:spPr>
      </p:pic>
      <p:sp>
        <p:nvSpPr>
          <p:cNvPr id="23" name="TextBox 23"/>
          <p:cNvSpPr txBox="1"/>
          <p:nvPr/>
        </p:nvSpPr>
        <p:spPr>
          <a:xfrm>
            <a:off x="1817914" y="4874575"/>
            <a:ext cx="9267011" cy="3590692"/>
          </a:xfrm>
          <a:prstGeom prst="rect">
            <a:avLst/>
          </a:prstGeom>
        </p:spPr>
        <p:txBody>
          <a:bodyPr lIns="0" tIns="0" rIns="0" bIns="0" rtlCol="0" anchor="t">
            <a:spAutoFit/>
          </a:bodyPr>
          <a:lstStyle/>
          <a:p>
            <a:pPr algn="just">
              <a:lnSpc>
                <a:spcPts val="4737"/>
              </a:lnSpc>
            </a:pPr>
            <a:r>
              <a:rPr lang="en-US" sz="3384" dirty="0">
                <a:solidFill>
                  <a:srgbClr val="000000"/>
                </a:solidFill>
                <a:latin typeface="Open Sans"/>
              </a:rPr>
              <a:t>"I </a:t>
            </a:r>
            <a:r>
              <a:rPr lang="en-US" sz="3608" dirty="0">
                <a:solidFill>
                  <a:srgbClr val="000000"/>
                </a:solidFill>
                <a:latin typeface="Open Sans"/>
              </a:rPr>
              <a:t>am my choices. I cannot not choose. If I do not choose, that is </a:t>
            </a:r>
            <a:r>
              <a:rPr lang="en-US" sz="3384" dirty="0">
                <a:solidFill>
                  <a:srgbClr val="000000"/>
                </a:solidFill>
                <a:latin typeface="Open Sans"/>
              </a:rPr>
              <a:t>still a choice. If faced with inevitable circumstances, we still choose how we are in those circumstances.”</a:t>
            </a:r>
          </a:p>
          <a:p>
            <a:pPr>
              <a:lnSpc>
                <a:spcPts val="4737"/>
              </a:lnSpc>
            </a:pPr>
            <a:endParaRPr lang="en-US" sz="3384" dirty="0">
              <a:solidFill>
                <a:srgbClr val="000000"/>
              </a:solidFill>
              <a:latin typeface="Open Sans"/>
            </a:endParaRPr>
          </a:p>
          <a:p>
            <a:pPr algn="r">
              <a:lnSpc>
                <a:spcPts val="4737"/>
              </a:lnSpc>
            </a:pPr>
            <a:r>
              <a:rPr lang="en-US" sz="3384" dirty="0">
                <a:solidFill>
                  <a:srgbClr val="000000"/>
                </a:solidFill>
                <a:latin typeface="Open Sans"/>
              </a:rPr>
              <a:t>- Jean Paul Sartre</a:t>
            </a:r>
          </a:p>
        </p:txBody>
      </p:sp>
      <p:sp>
        <p:nvSpPr>
          <p:cNvPr id="24" name="TextBox 24"/>
          <p:cNvSpPr txBox="1"/>
          <p:nvPr/>
        </p:nvSpPr>
        <p:spPr>
          <a:xfrm>
            <a:off x="1835713" y="3546005"/>
            <a:ext cx="10210709" cy="742950"/>
          </a:xfrm>
          <a:prstGeom prst="rect">
            <a:avLst/>
          </a:prstGeom>
        </p:spPr>
        <p:txBody>
          <a:bodyPr lIns="0" tIns="0" rIns="0" bIns="0" rtlCol="0" anchor="t">
            <a:spAutoFit/>
          </a:bodyPr>
          <a:lstStyle/>
          <a:p>
            <a:pPr>
              <a:lnSpc>
                <a:spcPts val="5750"/>
              </a:lnSpc>
            </a:pPr>
            <a:r>
              <a:rPr lang="en-US" sz="5000">
                <a:solidFill>
                  <a:srgbClr val="000000"/>
                </a:solidFill>
                <a:latin typeface="Open Sans Extra Bold"/>
              </a:rPr>
              <a:t>It’s All About Choice</a:t>
            </a:r>
          </a:p>
        </p:txBody>
      </p:sp>
      <p:pic>
        <p:nvPicPr>
          <p:cNvPr id="25" name="Picture 2">
            <a:extLst>
              <a:ext uri="{FF2B5EF4-FFF2-40B4-BE49-F238E27FC236}">
                <a16:creationId xmlns:a16="http://schemas.microsoft.com/office/drawing/2014/main" id="{E788CA0B-11D4-CE45-9E4A-215DF522A20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671638" y="2185325"/>
            <a:ext cx="14944725" cy="6698796"/>
            <a:chOff x="0" y="0"/>
            <a:chExt cx="5055376" cy="2266013"/>
          </a:xfrm>
        </p:grpSpPr>
        <p:sp>
          <p:nvSpPr>
            <p:cNvPr id="15" name="Freeform 15"/>
            <p:cNvSpPr/>
            <p:nvPr/>
          </p:nvSpPr>
          <p:spPr>
            <a:xfrm>
              <a:off x="0" y="0"/>
              <a:ext cx="5055376" cy="2266013"/>
            </a:xfrm>
            <a:custGeom>
              <a:avLst/>
              <a:gdLst/>
              <a:ahLst/>
              <a:cxnLst/>
              <a:rect l="l" t="t" r="r" b="b"/>
              <a:pathLst>
                <a:path w="5055376" h="2266013">
                  <a:moveTo>
                    <a:pt x="4930916" y="2266013"/>
                  </a:moveTo>
                  <a:lnTo>
                    <a:pt x="124460" y="2266013"/>
                  </a:lnTo>
                  <a:cubicBezTo>
                    <a:pt x="55880" y="2266013"/>
                    <a:pt x="0" y="2210133"/>
                    <a:pt x="0" y="2141553"/>
                  </a:cubicBezTo>
                  <a:lnTo>
                    <a:pt x="0" y="124460"/>
                  </a:lnTo>
                  <a:cubicBezTo>
                    <a:pt x="0" y="55880"/>
                    <a:pt x="55880" y="0"/>
                    <a:pt x="124460" y="0"/>
                  </a:cubicBezTo>
                  <a:lnTo>
                    <a:pt x="4930916" y="0"/>
                  </a:lnTo>
                  <a:cubicBezTo>
                    <a:pt x="4999496" y="0"/>
                    <a:pt x="5055376" y="55880"/>
                    <a:pt x="5055376" y="124460"/>
                  </a:cubicBezTo>
                  <a:lnTo>
                    <a:pt x="5055376" y="2141553"/>
                  </a:lnTo>
                  <a:cubicBezTo>
                    <a:pt x="5055376" y="2210133"/>
                    <a:pt x="4999496" y="2266013"/>
                    <a:pt x="4930916" y="2266013"/>
                  </a:cubicBezTo>
                  <a:close/>
                </a:path>
              </a:pathLst>
            </a:custGeom>
            <a:solidFill>
              <a:srgbClr val="00558E"/>
            </a:solidFill>
          </p:spPr>
        </p:sp>
      </p:grpSp>
      <p:sp>
        <p:nvSpPr>
          <p:cNvPr id="16" name="TextBox 16"/>
          <p:cNvSpPr txBox="1"/>
          <p:nvPr/>
        </p:nvSpPr>
        <p:spPr>
          <a:xfrm>
            <a:off x="2722445" y="5127869"/>
            <a:ext cx="13000605" cy="914400"/>
          </a:xfrm>
          <a:prstGeom prst="rect">
            <a:avLst/>
          </a:prstGeom>
        </p:spPr>
        <p:txBody>
          <a:bodyPr lIns="0" tIns="0" rIns="0" bIns="0" rtlCol="0" anchor="t">
            <a:spAutoFit/>
          </a:bodyPr>
          <a:lstStyle/>
          <a:p>
            <a:pPr algn="ctr">
              <a:lnSpc>
                <a:spcPts val="7020"/>
              </a:lnSpc>
            </a:pPr>
            <a:r>
              <a:rPr lang="en-US" sz="6500">
                <a:solidFill>
                  <a:srgbClr val="FDFDFD"/>
                </a:solidFill>
                <a:latin typeface="Open Sans Extra Bold"/>
              </a:rPr>
              <a:t>Choice = Self-Determination</a:t>
            </a:r>
          </a:p>
        </p:txBody>
      </p:sp>
      <p:pic>
        <p:nvPicPr>
          <p:cNvPr id="17" name="Picture 2">
            <a:extLst>
              <a:ext uri="{FF2B5EF4-FFF2-40B4-BE49-F238E27FC236}">
                <a16:creationId xmlns:a16="http://schemas.microsoft.com/office/drawing/2014/main" id="{F84CF051-E1F6-5A42-B638-FE659CEE2F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extLst>
      <p:ext uri="{BB962C8B-B14F-4D97-AF65-F5344CB8AC3E}">
        <p14:creationId xmlns:p14="http://schemas.microsoft.com/office/powerpoint/2010/main" val="3938844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80634"/>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836474"/>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851071"/>
            <a:ext cx="4646410" cy="0"/>
          </a:xfrm>
          <a:prstGeom prst="line">
            <a:avLst/>
          </a:prstGeom>
          <a:ln w="9525" cap="flat">
            <a:solidFill>
              <a:srgbClr val="FDFDFD"/>
            </a:solidFill>
            <a:prstDash val="solid"/>
            <a:headEnd type="none" w="sm" len="sm"/>
            <a:tailEnd type="none" w="sm" len="sm"/>
          </a:ln>
        </p:spPr>
      </p:sp>
      <p:sp>
        <p:nvSpPr>
          <p:cNvPr id="14" name="TextBox 14"/>
          <p:cNvSpPr txBox="1"/>
          <p:nvPr/>
        </p:nvSpPr>
        <p:spPr>
          <a:xfrm>
            <a:off x="1065859" y="2181559"/>
            <a:ext cx="16170558" cy="896464"/>
          </a:xfrm>
          <a:prstGeom prst="rect">
            <a:avLst/>
          </a:prstGeom>
        </p:spPr>
        <p:txBody>
          <a:bodyPr lIns="0" tIns="0" rIns="0" bIns="0" rtlCol="0" anchor="t">
            <a:spAutoFit/>
          </a:bodyPr>
          <a:lstStyle/>
          <a:p>
            <a:pPr algn="ctr">
              <a:lnSpc>
                <a:spcPts val="7600"/>
              </a:lnSpc>
            </a:pPr>
            <a:r>
              <a:rPr lang="en-US" sz="5000" b="1">
                <a:solidFill>
                  <a:srgbClr val="2A232C"/>
                </a:solidFill>
                <a:latin typeface="Open Sans"/>
              </a:rPr>
              <a:t>Self-Determination Makes a Difference</a:t>
            </a:r>
          </a:p>
        </p:txBody>
      </p:sp>
      <p:sp>
        <p:nvSpPr>
          <p:cNvPr id="15" name="AutoShape 15"/>
          <p:cNvSpPr/>
          <p:nvPr/>
        </p:nvSpPr>
        <p:spPr>
          <a:xfrm>
            <a:off x="3014341" y="3390900"/>
            <a:ext cx="12108857" cy="0"/>
          </a:xfrm>
          <a:prstGeom prst="line">
            <a:avLst/>
          </a:prstGeom>
          <a:ln w="9525" cap="rnd">
            <a:solidFill>
              <a:srgbClr val="2A232C"/>
            </a:solidFill>
            <a:prstDash val="solid"/>
            <a:headEnd type="none" w="sm" len="sm"/>
            <a:tailEnd type="none" w="sm" len="sm"/>
          </a:ln>
        </p:spPr>
      </p:sp>
      <p:grpSp>
        <p:nvGrpSpPr>
          <p:cNvPr id="16" name="Group 16"/>
          <p:cNvGrpSpPr/>
          <p:nvPr/>
        </p:nvGrpSpPr>
        <p:grpSpPr>
          <a:xfrm>
            <a:off x="990622" y="3793666"/>
            <a:ext cx="8047664" cy="2481774"/>
            <a:chOff x="0" y="0"/>
            <a:chExt cx="4001344" cy="1233952"/>
          </a:xfrm>
        </p:grpSpPr>
        <p:sp>
          <p:nvSpPr>
            <p:cNvPr id="17" name="Freeform 17"/>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18" name="Group 18"/>
          <p:cNvGrpSpPr/>
          <p:nvPr/>
        </p:nvGrpSpPr>
        <p:grpSpPr>
          <a:xfrm>
            <a:off x="9219232" y="3809614"/>
            <a:ext cx="8047664" cy="2481774"/>
            <a:chOff x="0" y="0"/>
            <a:chExt cx="4001344" cy="1233952"/>
          </a:xfrm>
        </p:grpSpPr>
        <p:sp>
          <p:nvSpPr>
            <p:cNvPr id="19" name="Freeform 19"/>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20" name="Group 20"/>
          <p:cNvGrpSpPr/>
          <p:nvPr/>
        </p:nvGrpSpPr>
        <p:grpSpPr>
          <a:xfrm>
            <a:off x="1021105" y="6654441"/>
            <a:ext cx="8047664" cy="2481774"/>
            <a:chOff x="0" y="0"/>
            <a:chExt cx="4001344" cy="1233952"/>
          </a:xfrm>
        </p:grpSpPr>
        <p:sp>
          <p:nvSpPr>
            <p:cNvPr id="21" name="Freeform 21"/>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22" name="Group 22"/>
          <p:cNvGrpSpPr/>
          <p:nvPr/>
        </p:nvGrpSpPr>
        <p:grpSpPr>
          <a:xfrm>
            <a:off x="9219231" y="6597195"/>
            <a:ext cx="8047664" cy="2481774"/>
            <a:chOff x="0" y="0"/>
            <a:chExt cx="4001344" cy="1233952"/>
          </a:xfrm>
        </p:grpSpPr>
        <p:sp>
          <p:nvSpPr>
            <p:cNvPr id="23" name="Freeform 23"/>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sp>
        <p:nvSpPr>
          <p:cNvPr id="24" name="TextBox 24"/>
          <p:cNvSpPr txBox="1"/>
          <p:nvPr/>
        </p:nvSpPr>
        <p:spPr>
          <a:xfrm>
            <a:off x="986672" y="4624227"/>
            <a:ext cx="8047664" cy="685800"/>
          </a:xfrm>
          <a:prstGeom prst="rect">
            <a:avLst/>
          </a:prstGeom>
        </p:spPr>
        <p:txBody>
          <a:bodyPr lIns="0" tIns="0" rIns="0" bIns="0" rtlCol="0" anchor="t">
            <a:spAutoFit/>
          </a:bodyPr>
          <a:lstStyle/>
          <a:p>
            <a:pPr algn="ctr">
              <a:lnSpc>
                <a:spcPts val="5599"/>
              </a:lnSpc>
            </a:pPr>
            <a:r>
              <a:rPr lang="en-US" sz="3999">
                <a:solidFill>
                  <a:srgbClr val="000000"/>
                </a:solidFill>
                <a:latin typeface="Open Sans"/>
              </a:rPr>
              <a:t>More likely to work.</a:t>
            </a:r>
          </a:p>
        </p:txBody>
      </p:sp>
      <p:sp>
        <p:nvSpPr>
          <p:cNvPr id="25" name="TextBox 25"/>
          <p:cNvSpPr txBox="1"/>
          <p:nvPr/>
        </p:nvSpPr>
        <p:spPr>
          <a:xfrm>
            <a:off x="9561537" y="7017749"/>
            <a:ext cx="7363054" cy="2108200"/>
          </a:xfrm>
          <a:prstGeom prst="rect">
            <a:avLst/>
          </a:prstGeom>
        </p:spPr>
        <p:txBody>
          <a:bodyPr lIns="0" tIns="0" rIns="0" bIns="0" rtlCol="0" anchor="t">
            <a:spAutoFit/>
          </a:bodyPr>
          <a:lstStyle/>
          <a:p>
            <a:pPr algn="ctr">
              <a:lnSpc>
                <a:spcPts val="5599"/>
              </a:lnSpc>
            </a:pPr>
            <a:r>
              <a:rPr lang="en-US" sz="3999">
                <a:solidFill>
                  <a:srgbClr val="000000"/>
                </a:solidFill>
                <a:latin typeface="Open Sans"/>
              </a:rPr>
              <a:t>Safer &amp; better able to recognize &amp; resist abuse</a:t>
            </a:r>
          </a:p>
          <a:p>
            <a:pPr algn="ctr">
              <a:lnSpc>
                <a:spcPts val="5599"/>
              </a:lnSpc>
            </a:pPr>
            <a:endParaRPr lang="en-US" sz="3999">
              <a:solidFill>
                <a:srgbClr val="000000"/>
              </a:solidFill>
              <a:latin typeface="Open Sans"/>
            </a:endParaRPr>
          </a:p>
        </p:txBody>
      </p:sp>
      <p:sp>
        <p:nvSpPr>
          <p:cNvPr id="26" name="TextBox 26"/>
          <p:cNvSpPr txBox="1"/>
          <p:nvPr/>
        </p:nvSpPr>
        <p:spPr>
          <a:xfrm>
            <a:off x="1496638" y="7139582"/>
            <a:ext cx="7035633" cy="1397000"/>
          </a:xfrm>
          <a:prstGeom prst="rect">
            <a:avLst/>
          </a:prstGeom>
        </p:spPr>
        <p:txBody>
          <a:bodyPr lIns="0" tIns="0" rIns="0" bIns="0" rtlCol="0" anchor="t">
            <a:spAutoFit/>
          </a:bodyPr>
          <a:lstStyle/>
          <a:p>
            <a:pPr algn="ctr">
              <a:lnSpc>
                <a:spcPts val="5599"/>
              </a:lnSpc>
            </a:pPr>
            <a:r>
              <a:rPr lang="en-US" sz="3999">
                <a:solidFill>
                  <a:srgbClr val="000000"/>
                </a:solidFill>
                <a:latin typeface="Open Sans"/>
              </a:rPr>
              <a:t>More well-adjusted and healthier.</a:t>
            </a:r>
          </a:p>
        </p:txBody>
      </p:sp>
      <p:sp>
        <p:nvSpPr>
          <p:cNvPr id="27" name="TextBox 27"/>
          <p:cNvSpPr txBox="1"/>
          <p:nvPr/>
        </p:nvSpPr>
        <p:spPr>
          <a:xfrm>
            <a:off x="9096644" y="4618257"/>
            <a:ext cx="8047664" cy="685800"/>
          </a:xfrm>
          <a:prstGeom prst="rect">
            <a:avLst/>
          </a:prstGeom>
        </p:spPr>
        <p:txBody>
          <a:bodyPr lIns="0" tIns="0" rIns="0" bIns="0" rtlCol="0" anchor="t">
            <a:spAutoFit/>
          </a:bodyPr>
          <a:lstStyle/>
          <a:p>
            <a:pPr algn="ctr">
              <a:lnSpc>
                <a:spcPts val="5599"/>
              </a:lnSpc>
            </a:pPr>
            <a:r>
              <a:rPr lang="en-US" sz="3999">
                <a:solidFill>
                  <a:srgbClr val="000000"/>
                </a:solidFill>
                <a:latin typeface="Open Sans"/>
              </a:rPr>
              <a:t>More independent.</a:t>
            </a:r>
          </a:p>
        </p:txBody>
      </p:sp>
      <p:pic>
        <p:nvPicPr>
          <p:cNvPr id="28" name="Picture 2">
            <a:extLst>
              <a:ext uri="{FF2B5EF4-FFF2-40B4-BE49-F238E27FC236}">
                <a16:creationId xmlns:a16="http://schemas.microsoft.com/office/drawing/2014/main" id="{152C4F76-E4AD-9F40-B3E1-24755FEF3C1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2910886" y="2641439"/>
            <a:ext cx="4348414" cy="6616861"/>
            <a:chOff x="0" y="0"/>
            <a:chExt cx="1177958" cy="1792466"/>
          </a:xfrm>
        </p:grpSpPr>
        <p:sp>
          <p:nvSpPr>
            <p:cNvPr id="15" name="Freeform 15"/>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6" name="Group 16"/>
          <p:cNvGrpSpPr/>
          <p:nvPr/>
        </p:nvGrpSpPr>
        <p:grpSpPr>
          <a:xfrm>
            <a:off x="1174070" y="2605134"/>
            <a:ext cx="13911023" cy="6689472"/>
            <a:chOff x="0" y="0"/>
            <a:chExt cx="18548030" cy="8919296"/>
          </a:xfrm>
        </p:grpSpPr>
        <p:grpSp>
          <p:nvGrpSpPr>
            <p:cNvPr id="17" name="Group 17"/>
            <p:cNvGrpSpPr/>
            <p:nvPr/>
          </p:nvGrpSpPr>
          <p:grpSpPr>
            <a:xfrm>
              <a:off x="0" y="0"/>
              <a:ext cx="18548030" cy="8919296"/>
              <a:chOff x="0" y="0"/>
              <a:chExt cx="5487131" cy="2638628"/>
            </a:xfrm>
          </p:grpSpPr>
          <p:sp>
            <p:nvSpPr>
              <p:cNvPr id="18" name="Freeform 18"/>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sp>
        </p:grpSp>
        <p:grpSp>
          <p:nvGrpSpPr>
            <p:cNvPr id="19" name="Group 19"/>
            <p:cNvGrpSpPr/>
            <p:nvPr/>
          </p:nvGrpSpPr>
          <p:grpSpPr>
            <a:xfrm>
              <a:off x="17080041" y="0"/>
              <a:ext cx="1467990" cy="8919296"/>
              <a:chOff x="0" y="0"/>
              <a:chExt cx="1913890" cy="11628522"/>
            </a:xfrm>
          </p:grpSpPr>
          <p:sp>
            <p:nvSpPr>
              <p:cNvPr id="20" name="Freeform 20"/>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1" name="TextBox 21"/>
          <p:cNvSpPr txBox="1"/>
          <p:nvPr/>
        </p:nvSpPr>
        <p:spPr>
          <a:xfrm>
            <a:off x="1750869" y="3067646"/>
            <a:ext cx="12507011" cy="742950"/>
          </a:xfrm>
          <a:prstGeom prst="rect">
            <a:avLst/>
          </a:prstGeom>
        </p:spPr>
        <p:txBody>
          <a:bodyPr lIns="0" tIns="0" rIns="0" bIns="0" rtlCol="0" anchor="t">
            <a:spAutoFit/>
          </a:bodyPr>
          <a:lstStyle/>
          <a:p>
            <a:pPr>
              <a:lnSpc>
                <a:spcPts val="5750"/>
              </a:lnSpc>
            </a:pPr>
            <a:r>
              <a:rPr lang="en-US" sz="5000">
                <a:solidFill>
                  <a:srgbClr val="2A232C"/>
                </a:solidFill>
                <a:latin typeface="Open Sans Extra Bold"/>
              </a:rPr>
              <a:t>Losing Self-Determination Hurts</a:t>
            </a:r>
          </a:p>
        </p:txBody>
      </p:sp>
      <p:sp>
        <p:nvSpPr>
          <p:cNvPr id="22" name="TextBox 22"/>
          <p:cNvSpPr txBox="1"/>
          <p:nvPr/>
        </p:nvSpPr>
        <p:spPr>
          <a:xfrm>
            <a:off x="1750869" y="4271788"/>
            <a:ext cx="12422167" cy="5062537"/>
          </a:xfrm>
          <a:prstGeom prst="rect">
            <a:avLst/>
          </a:prstGeom>
        </p:spPr>
        <p:txBody>
          <a:bodyPr lIns="0" tIns="0" rIns="0" bIns="0" rtlCol="0" anchor="t">
            <a:spAutoFit/>
          </a:bodyPr>
          <a:lstStyle/>
          <a:p>
            <a:pPr>
              <a:lnSpc>
                <a:spcPts val="4900"/>
              </a:lnSpc>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People experience:</a:t>
            </a:r>
          </a:p>
          <a:p>
            <a:pPr marL="755652" lvl="1" indent="-377826">
              <a:lnSpc>
                <a:spcPts val="4900"/>
              </a:lnSpc>
              <a:buFont typeface="Arial"/>
              <a:buChar char="•"/>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Helplessness</a:t>
            </a:r>
          </a:p>
          <a:p>
            <a:pPr marL="755652" lvl="1" indent="-377826">
              <a:lnSpc>
                <a:spcPts val="4900"/>
              </a:lnSpc>
              <a:buFont typeface="Arial"/>
              <a:buChar char="•"/>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Hopelessness</a:t>
            </a:r>
          </a:p>
          <a:p>
            <a:pPr marL="755652" lvl="1" indent="-377826">
              <a:lnSpc>
                <a:spcPts val="4900"/>
              </a:lnSpc>
              <a:buFont typeface="Arial"/>
              <a:buChar char="•"/>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Self-criticism</a:t>
            </a:r>
          </a:p>
          <a:p>
            <a:pPr marL="755652" lvl="1" indent="-377826">
              <a:lnSpc>
                <a:spcPts val="4900"/>
              </a:lnSpc>
              <a:buFont typeface="Arial"/>
              <a:buChar char="•"/>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Low Self-esteem</a:t>
            </a:r>
          </a:p>
          <a:p>
            <a:pPr marL="755652" lvl="1" indent="-377826">
              <a:lnSpc>
                <a:spcPts val="4900"/>
              </a:lnSpc>
              <a:buFont typeface="Arial"/>
              <a:buChar char="•"/>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Passivity</a:t>
            </a:r>
          </a:p>
          <a:p>
            <a:pPr marL="755652" lvl="1" indent="-377826">
              <a:lnSpc>
                <a:spcPts val="4900"/>
              </a:lnSpc>
              <a:buFont typeface="Arial"/>
              <a:buChar char="•"/>
            </a:pPr>
            <a:r>
              <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rPr>
              <a:t>Feelings of inadequacy and incompetency</a:t>
            </a:r>
          </a:p>
          <a:p>
            <a:pPr algn="l">
              <a:lnSpc>
                <a:spcPts val="5599"/>
              </a:lnSpc>
            </a:pPr>
            <a:endParaRPr lang="en-US" sz="700">
              <a:solidFill>
                <a:srgbClr val="000000"/>
              </a:solidFill>
              <a:latin typeface="Arimo"/>
            </a:endParaRPr>
          </a:p>
        </p:txBody>
      </p:sp>
      <p:pic>
        <p:nvPicPr>
          <p:cNvPr id="23" name="Picture 2">
            <a:extLst>
              <a:ext uri="{FF2B5EF4-FFF2-40B4-BE49-F238E27FC236}">
                <a16:creationId xmlns:a16="http://schemas.microsoft.com/office/drawing/2014/main" id="{F6B2C350-F60F-9442-AA62-C09C3A3BEE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pic>
        <p:nvPicPr>
          <p:cNvPr id="2" name="Picture 1">
            <a:extLst>
              <a:ext uri="{FF2B5EF4-FFF2-40B4-BE49-F238E27FC236}">
                <a16:creationId xmlns:a16="http://schemas.microsoft.com/office/drawing/2014/main" id="{D40C7620-1352-2548-A8D6-AEF3A190ED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29738" y="3361891"/>
            <a:ext cx="6048455" cy="3402256"/>
          </a:xfrm>
          <a:prstGeom prst="rect">
            <a:avLst/>
          </a:prstGeom>
        </p:spPr>
      </p:pic>
      <p:pic>
        <p:nvPicPr>
          <p:cNvPr id="24" name="Picture 23" descr="A person sitting on a bench&#10;&#10;Description automatically generated with medium confidence">
            <a:extLst>
              <a:ext uri="{FF2B5EF4-FFF2-40B4-BE49-F238E27FC236}">
                <a16:creationId xmlns:a16="http://schemas.microsoft.com/office/drawing/2014/main" id="{027F3097-318D-A246-B59B-F980228CC1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7170" y="3797736"/>
            <a:ext cx="7382934" cy="4152900"/>
          </a:xfrm>
          <a:prstGeom prst="rect">
            <a:avLst/>
          </a:prstGeom>
        </p:spPr>
      </p:pic>
      <p:pic>
        <p:nvPicPr>
          <p:cNvPr id="26" name="Picture 25" descr="A person leaning on a railing&#10;&#10;Description automatically generated with low confidence">
            <a:extLst>
              <a:ext uri="{FF2B5EF4-FFF2-40B4-BE49-F238E27FC236}">
                <a16:creationId xmlns:a16="http://schemas.microsoft.com/office/drawing/2014/main" id="{D5AAAC15-FE43-EF49-B666-E9AD32C668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91029" y="6576204"/>
            <a:ext cx="6072268" cy="34156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80634"/>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836474"/>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851071"/>
            <a:ext cx="4646410" cy="0"/>
          </a:xfrm>
          <a:prstGeom prst="line">
            <a:avLst/>
          </a:prstGeom>
          <a:ln w="9525" cap="flat">
            <a:solidFill>
              <a:srgbClr val="FDFDFD"/>
            </a:solidFill>
            <a:prstDash val="solid"/>
            <a:headEnd type="none" w="sm" len="sm"/>
            <a:tailEnd type="none" w="sm" len="sm"/>
          </a:ln>
        </p:spPr>
      </p:sp>
      <p:sp>
        <p:nvSpPr>
          <p:cNvPr id="14" name="AutoShape 14"/>
          <p:cNvSpPr/>
          <p:nvPr/>
        </p:nvSpPr>
        <p:spPr>
          <a:xfrm>
            <a:off x="3014341" y="3316641"/>
            <a:ext cx="12108857" cy="0"/>
          </a:xfrm>
          <a:prstGeom prst="line">
            <a:avLst/>
          </a:prstGeom>
          <a:ln w="9525" cap="rnd">
            <a:solidFill>
              <a:srgbClr val="2A232C"/>
            </a:solidFill>
            <a:prstDash val="solid"/>
            <a:headEnd type="none" w="sm" len="sm"/>
            <a:tailEnd type="none" w="sm" len="sm"/>
          </a:ln>
        </p:spPr>
      </p:sp>
      <p:grpSp>
        <p:nvGrpSpPr>
          <p:cNvPr id="15" name="Group 15"/>
          <p:cNvGrpSpPr/>
          <p:nvPr/>
        </p:nvGrpSpPr>
        <p:grpSpPr>
          <a:xfrm>
            <a:off x="1021106" y="3902613"/>
            <a:ext cx="8047664" cy="2481774"/>
            <a:chOff x="0" y="0"/>
            <a:chExt cx="4001344" cy="1233952"/>
          </a:xfrm>
        </p:grpSpPr>
        <p:sp>
          <p:nvSpPr>
            <p:cNvPr id="16" name="Freeform 16"/>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17" name="Group 17"/>
          <p:cNvGrpSpPr/>
          <p:nvPr/>
        </p:nvGrpSpPr>
        <p:grpSpPr>
          <a:xfrm>
            <a:off x="9256846" y="3954864"/>
            <a:ext cx="8047664" cy="2481774"/>
            <a:chOff x="0" y="0"/>
            <a:chExt cx="4001344" cy="1233952"/>
          </a:xfrm>
        </p:grpSpPr>
        <p:sp>
          <p:nvSpPr>
            <p:cNvPr id="18" name="Freeform 18"/>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19" name="Group 19"/>
          <p:cNvGrpSpPr/>
          <p:nvPr/>
        </p:nvGrpSpPr>
        <p:grpSpPr>
          <a:xfrm>
            <a:off x="1021106" y="6776526"/>
            <a:ext cx="8047664" cy="2481774"/>
            <a:chOff x="0" y="0"/>
            <a:chExt cx="4001344" cy="1233952"/>
          </a:xfrm>
        </p:grpSpPr>
        <p:sp>
          <p:nvSpPr>
            <p:cNvPr id="20" name="Freeform 20"/>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21" name="Group 21"/>
          <p:cNvGrpSpPr/>
          <p:nvPr/>
        </p:nvGrpSpPr>
        <p:grpSpPr>
          <a:xfrm>
            <a:off x="9219231" y="6776526"/>
            <a:ext cx="8047664" cy="2481774"/>
            <a:chOff x="0" y="0"/>
            <a:chExt cx="4001344" cy="1233952"/>
          </a:xfrm>
        </p:grpSpPr>
        <p:sp>
          <p:nvSpPr>
            <p:cNvPr id="22" name="Freeform 22"/>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pic>
        <p:nvPicPr>
          <p:cNvPr id="23" name="Picture 23"/>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015152" y="4708023"/>
            <a:ext cx="999188" cy="975457"/>
          </a:xfrm>
          <a:prstGeom prst="rect">
            <a:avLst/>
          </a:prstGeom>
        </p:spPr>
      </p:pic>
      <p:sp>
        <p:nvSpPr>
          <p:cNvPr id="24" name="TextBox 24"/>
          <p:cNvSpPr txBox="1"/>
          <p:nvPr/>
        </p:nvSpPr>
        <p:spPr>
          <a:xfrm>
            <a:off x="1133952" y="2058945"/>
            <a:ext cx="16170558" cy="923925"/>
          </a:xfrm>
          <a:prstGeom prst="rect">
            <a:avLst/>
          </a:prstGeom>
        </p:spPr>
        <p:txBody>
          <a:bodyPr lIns="0" tIns="0" rIns="0" bIns="0" rtlCol="0" anchor="t">
            <a:spAutoFit/>
          </a:bodyPr>
          <a:lstStyle/>
          <a:p>
            <a:pPr algn="ctr">
              <a:lnSpc>
                <a:spcPts val="7600"/>
              </a:lnSpc>
            </a:pPr>
            <a:r>
              <a:rPr lang="en-US" sz="5000" dirty="0">
                <a:solidFill>
                  <a:srgbClr val="2A232C"/>
                </a:solidFill>
                <a:latin typeface="Open Sans Extra Bold"/>
              </a:rPr>
              <a:t>It is Important that We Maximize</a:t>
            </a:r>
          </a:p>
        </p:txBody>
      </p:sp>
      <p:sp>
        <p:nvSpPr>
          <p:cNvPr id="25" name="TextBox 25"/>
          <p:cNvSpPr txBox="1"/>
          <p:nvPr/>
        </p:nvSpPr>
        <p:spPr>
          <a:xfrm>
            <a:off x="1209182" y="4945429"/>
            <a:ext cx="8047664" cy="685800"/>
          </a:xfrm>
          <a:prstGeom prst="rect">
            <a:avLst/>
          </a:prstGeom>
        </p:spPr>
        <p:txBody>
          <a:bodyPr lIns="0" tIns="0" rIns="0" bIns="0" rtlCol="0" anchor="t">
            <a:spAutoFit/>
          </a:bodyPr>
          <a:lstStyle/>
          <a:p>
            <a:pPr algn="ctr">
              <a:lnSpc>
                <a:spcPts val="5599"/>
              </a:lnSpc>
            </a:pPr>
            <a:r>
              <a:rPr lang="en-US" sz="3999">
                <a:solidFill>
                  <a:srgbClr val="000000"/>
                </a:solidFill>
                <a:latin typeface="Open Sans Bold"/>
              </a:rPr>
              <a:t>Independence</a:t>
            </a:r>
          </a:p>
        </p:txBody>
      </p:sp>
      <p:sp>
        <p:nvSpPr>
          <p:cNvPr id="26" name="TextBox 26"/>
          <p:cNvSpPr txBox="1"/>
          <p:nvPr/>
        </p:nvSpPr>
        <p:spPr>
          <a:xfrm>
            <a:off x="9599151" y="7554401"/>
            <a:ext cx="7363054" cy="1397000"/>
          </a:xfrm>
          <a:prstGeom prst="rect">
            <a:avLst/>
          </a:prstGeom>
        </p:spPr>
        <p:txBody>
          <a:bodyPr lIns="0" tIns="0" rIns="0" bIns="0" rtlCol="0" anchor="t">
            <a:spAutoFit/>
          </a:bodyPr>
          <a:lstStyle/>
          <a:p>
            <a:pPr algn="ctr">
              <a:lnSpc>
                <a:spcPts val="5599"/>
              </a:lnSpc>
            </a:pPr>
            <a:r>
              <a:rPr lang="en-US" sz="3999">
                <a:solidFill>
                  <a:srgbClr val="000000"/>
                </a:solidFill>
                <a:latin typeface="Open Sans Bold"/>
              </a:rPr>
              <a:t>Happiness</a:t>
            </a:r>
          </a:p>
          <a:p>
            <a:pPr algn="ctr">
              <a:lnSpc>
                <a:spcPts val="5599"/>
              </a:lnSpc>
            </a:pPr>
            <a:endParaRPr lang="en-US" sz="3999">
              <a:solidFill>
                <a:srgbClr val="000000"/>
              </a:solidFill>
              <a:latin typeface="Open Sans Bold"/>
            </a:endParaRPr>
          </a:p>
        </p:txBody>
      </p:sp>
      <p:sp>
        <p:nvSpPr>
          <p:cNvPr id="27" name="TextBox 27"/>
          <p:cNvSpPr txBox="1"/>
          <p:nvPr/>
        </p:nvSpPr>
        <p:spPr>
          <a:xfrm>
            <a:off x="1527121" y="7554401"/>
            <a:ext cx="7035633" cy="685800"/>
          </a:xfrm>
          <a:prstGeom prst="rect">
            <a:avLst/>
          </a:prstGeom>
        </p:spPr>
        <p:txBody>
          <a:bodyPr lIns="0" tIns="0" rIns="0" bIns="0" rtlCol="0" anchor="t">
            <a:spAutoFit/>
          </a:bodyPr>
          <a:lstStyle/>
          <a:p>
            <a:pPr algn="ctr">
              <a:lnSpc>
                <a:spcPts val="5599"/>
              </a:lnSpc>
            </a:pPr>
            <a:r>
              <a:rPr lang="en-US" sz="3999">
                <a:solidFill>
                  <a:srgbClr val="000000"/>
                </a:solidFill>
                <a:latin typeface="Open Sans Bold"/>
              </a:rPr>
              <a:t>Safety</a:t>
            </a:r>
          </a:p>
        </p:txBody>
      </p:sp>
      <p:sp>
        <p:nvSpPr>
          <p:cNvPr id="28" name="TextBox 28"/>
          <p:cNvSpPr txBox="1"/>
          <p:nvPr/>
        </p:nvSpPr>
        <p:spPr>
          <a:xfrm>
            <a:off x="9256846" y="4945429"/>
            <a:ext cx="8047664" cy="685800"/>
          </a:xfrm>
          <a:prstGeom prst="rect">
            <a:avLst/>
          </a:prstGeom>
        </p:spPr>
        <p:txBody>
          <a:bodyPr lIns="0" tIns="0" rIns="0" bIns="0" rtlCol="0" anchor="t">
            <a:spAutoFit/>
          </a:bodyPr>
          <a:lstStyle/>
          <a:p>
            <a:pPr algn="ctr">
              <a:lnSpc>
                <a:spcPts val="5599"/>
              </a:lnSpc>
            </a:pPr>
            <a:r>
              <a:rPr lang="en-US" sz="3999">
                <a:solidFill>
                  <a:srgbClr val="000000"/>
                </a:solidFill>
                <a:latin typeface="Open Sans Bold"/>
              </a:rPr>
              <a:t>Health</a:t>
            </a:r>
          </a:p>
        </p:txBody>
      </p:sp>
      <p:pic>
        <p:nvPicPr>
          <p:cNvPr id="29" name="Picture 29"/>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644523" y="7447672"/>
            <a:ext cx="999188" cy="975457"/>
          </a:xfrm>
          <a:prstGeom prst="rect">
            <a:avLst/>
          </a:prstGeom>
        </p:spPr>
      </p:pic>
      <p:pic>
        <p:nvPicPr>
          <p:cNvPr id="30" name="Picture 30"/>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1144117" y="4655771"/>
            <a:ext cx="999188" cy="975457"/>
          </a:xfrm>
          <a:prstGeom prst="rect">
            <a:avLst/>
          </a:prstGeom>
        </p:spPr>
      </p:pic>
      <p:pic>
        <p:nvPicPr>
          <p:cNvPr id="31" name="Picture 31"/>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014341" y="7447672"/>
            <a:ext cx="999188" cy="975457"/>
          </a:xfrm>
          <a:prstGeom prst="rect">
            <a:avLst/>
          </a:prstGeom>
        </p:spPr>
      </p:pic>
      <p:pic>
        <p:nvPicPr>
          <p:cNvPr id="32" name="Picture 2">
            <a:extLst>
              <a:ext uri="{FF2B5EF4-FFF2-40B4-BE49-F238E27FC236}">
                <a16:creationId xmlns:a16="http://schemas.microsoft.com/office/drawing/2014/main" id="{21F4E906-1816-7240-8963-C78007CA1A5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671638" y="2185325"/>
            <a:ext cx="14944725" cy="6698796"/>
            <a:chOff x="0" y="0"/>
            <a:chExt cx="5055376" cy="2266013"/>
          </a:xfrm>
        </p:grpSpPr>
        <p:sp>
          <p:nvSpPr>
            <p:cNvPr id="15" name="Freeform 15"/>
            <p:cNvSpPr/>
            <p:nvPr/>
          </p:nvSpPr>
          <p:spPr>
            <a:xfrm>
              <a:off x="0" y="0"/>
              <a:ext cx="5055376" cy="2266013"/>
            </a:xfrm>
            <a:custGeom>
              <a:avLst/>
              <a:gdLst/>
              <a:ahLst/>
              <a:cxnLst/>
              <a:rect l="l" t="t" r="r" b="b"/>
              <a:pathLst>
                <a:path w="5055376" h="2266013">
                  <a:moveTo>
                    <a:pt x="4930916" y="2266013"/>
                  </a:moveTo>
                  <a:lnTo>
                    <a:pt x="124460" y="2266013"/>
                  </a:lnTo>
                  <a:cubicBezTo>
                    <a:pt x="55880" y="2266013"/>
                    <a:pt x="0" y="2210133"/>
                    <a:pt x="0" y="2141553"/>
                  </a:cubicBezTo>
                  <a:lnTo>
                    <a:pt x="0" y="124460"/>
                  </a:lnTo>
                  <a:cubicBezTo>
                    <a:pt x="0" y="55880"/>
                    <a:pt x="55880" y="0"/>
                    <a:pt x="124460" y="0"/>
                  </a:cubicBezTo>
                  <a:lnTo>
                    <a:pt x="4930916" y="0"/>
                  </a:lnTo>
                  <a:cubicBezTo>
                    <a:pt x="4999496" y="0"/>
                    <a:pt x="5055376" y="55880"/>
                    <a:pt x="5055376" y="124460"/>
                  </a:cubicBezTo>
                  <a:lnTo>
                    <a:pt x="5055376" y="2141553"/>
                  </a:lnTo>
                  <a:cubicBezTo>
                    <a:pt x="5055376" y="2210133"/>
                    <a:pt x="4999496" y="2266013"/>
                    <a:pt x="4930916" y="2266013"/>
                  </a:cubicBezTo>
                  <a:close/>
                </a:path>
              </a:pathLst>
            </a:custGeom>
            <a:solidFill>
              <a:srgbClr val="00558E"/>
            </a:solidFill>
          </p:spPr>
        </p:sp>
      </p:grpSp>
      <p:sp>
        <p:nvSpPr>
          <p:cNvPr id="16" name="TextBox 16"/>
          <p:cNvSpPr txBox="1"/>
          <p:nvPr/>
        </p:nvSpPr>
        <p:spPr>
          <a:xfrm>
            <a:off x="2722445" y="5127869"/>
            <a:ext cx="13000605" cy="914400"/>
          </a:xfrm>
          <a:prstGeom prst="rect">
            <a:avLst/>
          </a:prstGeom>
        </p:spPr>
        <p:txBody>
          <a:bodyPr lIns="0" tIns="0" rIns="0" bIns="0" rtlCol="0" anchor="t">
            <a:spAutoFit/>
          </a:bodyPr>
          <a:lstStyle/>
          <a:p>
            <a:pPr algn="ctr">
              <a:lnSpc>
                <a:spcPts val="7020"/>
              </a:lnSpc>
            </a:pPr>
            <a:r>
              <a:rPr lang="en-US" sz="6500">
                <a:solidFill>
                  <a:srgbClr val="FDFDFD"/>
                </a:solidFill>
                <a:latin typeface="Open Sans Extra Bold"/>
              </a:rPr>
              <a:t>But Sometimes...</a:t>
            </a:r>
          </a:p>
        </p:txBody>
      </p:sp>
      <p:pic>
        <p:nvPicPr>
          <p:cNvPr id="17" name="Picture 2">
            <a:extLst>
              <a:ext uri="{FF2B5EF4-FFF2-40B4-BE49-F238E27FC236}">
                <a16:creationId xmlns:a16="http://schemas.microsoft.com/office/drawing/2014/main" id="{F84CF051-E1F6-5A42-B638-FE659CEE2F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755071" y="2119188"/>
            <a:ext cx="4535051" cy="3024312"/>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643711" y="5753543"/>
            <a:ext cx="5449829" cy="3549267"/>
          </a:xfrm>
          <a:prstGeom prst="rect">
            <a:avLst/>
          </a:prstGeom>
        </p:spPr>
      </p:pic>
      <p:pic>
        <p:nvPicPr>
          <p:cNvPr id="16" name="Picture 1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689113" y="5573011"/>
            <a:ext cx="4146382" cy="3694137"/>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028700" y="2239938"/>
            <a:ext cx="4684806" cy="7027209"/>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468696" y="2119188"/>
            <a:ext cx="4366798" cy="2911199"/>
          </a:xfrm>
          <a:prstGeom prst="rect">
            <a:avLst/>
          </a:prstGeom>
        </p:spPr>
      </p:pic>
      <p:pic>
        <p:nvPicPr>
          <p:cNvPr id="19" name="Picture 2">
            <a:extLst>
              <a:ext uri="{FF2B5EF4-FFF2-40B4-BE49-F238E27FC236}">
                <a16:creationId xmlns:a16="http://schemas.microsoft.com/office/drawing/2014/main" id="{901EAD77-16BB-B043-94ED-FEBB47E5D33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cstate="email">
            <a:alphaModFix amt="20999"/>
            <a:extLst>
              <a:ext uri="{28A0092B-C50C-407E-A947-70E740481C1C}">
                <a14:useLocalDpi xmlns:a14="http://schemas.microsoft.com/office/drawing/2010/main"/>
              </a:ext>
            </a:extLst>
          </a:blip>
          <a:srcRect/>
          <a:stretch>
            <a:fillRect/>
          </a:stretch>
        </p:blipFill>
        <p:spPr>
          <a:xfrm>
            <a:off x="0" y="121394"/>
            <a:ext cx="18229141" cy="11747333"/>
          </a:xfrm>
          <a:prstGeom prst="rect">
            <a:avLst/>
          </a:prstGeom>
        </p:spPr>
      </p:pic>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sp>
        <p:nvSpPr>
          <p:cNvPr id="15" name="TextBox 15"/>
          <p:cNvSpPr txBox="1"/>
          <p:nvPr/>
        </p:nvSpPr>
        <p:spPr>
          <a:xfrm>
            <a:off x="590670" y="3161893"/>
            <a:ext cx="17047800" cy="5047615"/>
          </a:xfrm>
          <a:prstGeom prst="rect">
            <a:avLst/>
          </a:prstGeom>
        </p:spPr>
        <p:txBody>
          <a:bodyPr lIns="0" tIns="0" rIns="0" bIns="0" rtlCol="0" anchor="t">
            <a:spAutoFit/>
          </a:bodyPr>
          <a:lstStyle/>
          <a:p>
            <a:pPr algn="ctr">
              <a:lnSpc>
                <a:spcPts val="7000"/>
              </a:lnSpc>
            </a:pPr>
            <a:r>
              <a:rPr lang="en-US" sz="5000" dirty="0">
                <a:solidFill>
                  <a:srgbClr val="000000"/>
                </a:solidFill>
                <a:latin typeface="Open Sans Bold"/>
              </a:rPr>
              <a:t>Guardianship </a:t>
            </a:r>
            <a:r>
              <a:rPr lang="en-US" sz="5000" dirty="0">
                <a:solidFill>
                  <a:srgbClr val="000000"/>
                </a:solidFill>
                <a:latin typeface="Open Sans"/>
              </a:rPr>
              <a:t>is a legal relationship in which a person(s) or agency (the guardian) is appointed by the court to make decisions and act on behalf of a person who does not have adequate capacity to make decisions including the management of property and personal affairs.</a:t>
            </a:r>
          </a:p>
          <a:p>
            <a:pPr algn="ctr">
              <a:lnSpc>
                <a:spcPts val="4759"/>
              </a:lnSpc>
            </a:pPr>
            <a:endParaRPr lang="en-US" sz="5000" dirty="0">
              <a:solidFill>
                <a:srgbClr val="000000"/>
              </a:solidFill>
              <a:latin typeface="Open Sans"/>
            </a:endParaRPr>
          </a:p>
        </p:txBody>
      </p:sp>
      <p:pic>
        <p:nvPicPr>
          <p:cNvPr id="16" name="Picture 2">
            <a:extLst>
              <a:ext uri="{FF2B5EF4-FFF2-40B4-BE49-F238E27FC236}">
                <a16:creationId xmlns:a16="http://schemas.microsoft.com/office/drawing/2014/main" id="{11EF54D8-09EE-2948-AB82-929F236B044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5">
            <a:extLst>
              <a:ext uri="{FF2B5EF4-FFF2-40B4-BE49-F238E27FC236}">
                <a16:creationId xmlns:a16="http://schemas.microsoft.com/office/drawing/2014/main" id="{FE06AB23-FF90-8844-B500-D784CBFCE082}"/>
              </a:ext>
            </a:extLst>
          </p:cNvPr>
          <p:cNvGrpSpPr/>
          <p:nvPr/>
        </p:nvGrpSpPr>
        <p:grpSpPr>
          <a:xfrm>
            <a:off x="1028700" y="2762997"/>
            <a:ext cx="16230600" cy="6576332"/>
            <a:chOff x="0" y="0"/>
            <a:chExt cx="3774616" cy="1529403"/>
          </a:xfrm>
        </p:grpSpPr>
        <p:sp>
          <p:nvSpPr>
            <p:cNvPr id="16" name="Freeform 16">
              <a:extLst>
                <a:ext uri="{FF2B5EF4-FFF2-40B4-BE49-F238E27FC236}">
                  <a16:creationId xmlns:a16="http://schemas.microsoft.com/office/drawing/2014/main" id="{BFAC6DC5-A481-C040-BE66-29B231B84BD7}"/>
                </a:ext>
              </a:extLst>
            </p:cNvPr>
            <p:cNvSpPr/>
            <p:nvPr/>
          </p:nvSpPr>
          <p:spPr>
            <a:xfrm>
              <a:off x="0" y="0"/>
              <a:ext cx="3774617" cy="1529403"/>
            </a:xfrm>
            <a:custGeom>
              <a:avLst/>
              <a:gdLst/>
              <a:ahLst/>
              <a:cxnLst/>
              <a:rect l="l" t="t" r="r" b="b"/>
              <a:pathLst>
                <a:path w="3774617" h="1529403">
                  <a:moveTo>
                    <a:pt x="3650156" y="1529403"/>
                  </a:moveTo>
                  <a:lnTo>
                    <a:pt x="124460" y="1529403"/>
                  </a:lnTo>
                  <a:cubicBezTo>
                    <a:pt x="55880" y="1529403"/>
                    <a:pt x="0" y="1473523"/>
                    <a:pt x="0" y="1404943"/>
                  </a:cubicBezTo>
                  <a:lnTo>
                    <a:pt x="0" y="124460"/>
                  </a:lnTo>
                  <a:cubicBezTo>
                    <a:pt x="0" y="55880"/>
                    <a:pt x="55880" y="0"/>
                    <a:pt x="124460" y="0"/>
                  </a:cubicBezTo>
                  <a:lnTo>
                    <a:pt x="3650157" y="0"/>
                  </a:lnTo>
                  <a:cubicBezTo>
                    <a:pt x="3718737" y="0"/>
                    <a:pt x="3774617" y="55880"/>
                    <a:pt x="3774617" y="124460"/>
                  </a:cubicBezTo>
                  <a:lnTo>
                    <a:pt x="3774617" y="1404943"/>
                  </a:lnTo>
                  <a:cubicBezTo>
                    <a:pt x="3774617" y="1473523"/>
                    <a:pt x="3718737" y="1529403"/>
                    <a:pt x="3650157" y="1529403"/>
                  </a:cubicBezTo>
                  <a:close/>
                </a:path>
              </a:pathLst>
            </a:custGeom>
            <a:solidFill>
              <a:srgbClr val="F1F1F1"/>
            </a:solidFill>
          </p:spPr>
        </p:sp>
      </p:grpSp>
      <p:grpSp>
        <p:nvGrpSpPr>
          <p:cNvPr id="17" name="Group 17">
            <a:extLst>
              <a:ext uri="{FF2B5EF4-FFF2-40B4-BE49-F238E27FC236}">
                <a16:creationId xmlns:a16="http://schemas.microsoft.com/office/drawing/2014/main" id="{5EF06320-318F-E146-BD47-3FAD3BF78D4B}"/>
              </a:ext>
            </a:extLst>
          </p:cNvPr>
          <p:cNvGrpSpPr/>
          <p:nvPr/>
        </p:nvGrpSpPr>
        <p:grpSpPr>
          <a:xfrm>
            <a:off x="1645454" y="3229875"/>
            <a:ext cx="5657850" cy="5657850"/>
            <a:chOff x="0" y="0"/>
            <a:chExt cx="6350000" cy="6350000"/>
          </a:xfrm>
        </p:grpSpPr>
        <p:sp>
          <p:nvSpPr>
            <p:cNvPr id="18" name="Freeform 18">
              <a:extLst>
                <a:ext uri="{FF2B5EF4-FFF2-40B4-BE49-F238E27FC236}">
                  <a16:creationId xmlns:a16="http://schemas.microsoft.com/office/drawing/2014/main" id="{CECD7235-57D5-614B-99B5-E8D55E9E1C8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558E"/>
            </a:solidFill>
          </p:spPr>
        </p:sp>
      </p:grpSp>
      <p:sp>
        <p:nvSpPr>
          <p:cNvPr id="2" name="TextBox 1">
            <a:extLst>
              <a:ext uri="{FF2B5EF4-FFF2-40B4-BE49-F238E27FC236}">
                <a16:creationId xmlns:a16="http://schemas.microsoft.com/office/drawing/2014/main" id="{6DC1C6FF-9E1F-A242-B4AA-0C81ED0F2354}"/>
              </a:ext>
            </a:extLst>
          </p:cNvPr>
          <p:cNvSpPr txBox="1"/>
          <p:nvPr/>
        </p:nvSpPr>
        <p:spPr>
          <a:xfrm>
            <a:off x="8307964" y="3393801"/>
            <a:ext cx="8608435" cy="5262979"/>
          </a:xfrm>
          <a:prstGeom prst="rect">
            <a:avLst/>
          </a:prstGeom>
          <a:noFill/>
        </p:spPr>
        <p:txBody>
          <a:bodyPr wrap="square" rtlCol="0">
            <a:spAutoFit/>
          </a:bodyPr>
          <a:lstStyle/>
          <a:p>
            <a:pPr algn="ctr"/>
            <a:r>
              <a:rPr lang="en-US" sz="4800" dirty="0">
                <a:latin typeface="Open Sans" panose="020B0606030504020204" pitchFamily="34" charset="0"/>
                <a:ea typeface="Open Sans" panose="020B0606030504020204" pitchFamily="34" charset="0"/>
                <a:cs typeface="Open Sans" panose="020B0606030504020204" pitchFamily="34" charset="0"/>
              </a:rPr>
              <a:t>People under guardianship can experience a significant negative impact on their physical and mental health, longevity, ability to function, and reports of subjective well-being.</a:t>
            </a:r>
          </a:p>
        </p:txBody>
      </p:sp>
      <p:sp>
        <p:nvSpPr>
          <p:cNvPr id="6" name="TextBox 5">
            <a:extLst>
              <a:ext uri="{FF2B5EF4-FFF2-40B4-BE49-F238E27FC236}">
                <a16:creationId xmlns:a16="http://schemas.microsoft.com/office/drawing/2014/main" id="{54EC7DAE-9D53-C54B-A453-0F06753EF603}"/>
              </a:ext>
            </a:extLst>
          </p:cNvPr>
          <p:cNvSpPr txBox="1"/>
          <p:nvPr/>
        </p:nvSpPr>
        <p:spPr>
          <a:xfrm>
            <a:off x="2514600" y="5416718"/>
            <a:ext cx="3962400" cy="1200329"/>
          </a:xfrm>
          <a:prstGeom prst="rect">
            <a:avLst/>
          </a:prstGeom>
          <a:noFill/>
        </p:spPr>
        <p:txBody>
          <a:bodyPr wrap="square" rtlCol="0">
            <a:spAutoFit/>
          </a:bodyPr>
          <a:lstStyle/>
          <a:p>
            <a:r>
              <a:rPr lang="en-US" sz="7200">
                <a:solidFill>
                  <a:schemeClr val="bg1"/>
                </a:solidFill>
                <a:latin typeface="Open Sans" panose="020B0606030504020204" pitchFamily="34" charset="0"/>
                <a:ea typeface="Open Sans" panose="020B0606030504020204" pitchFamily="34" charset="0"/>
                <a:cs typeface="Open Sans" panose="020B0606030504020204" pitchFamily="34" charset="0"/>
              </a:rPr>
              <a:t>However</a:t>
            </a:r>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028700" y="2180518"/>
            <a:ext cx="16230600" cy="7411865"/>
            <a:chOff x="0" y="0"/>
            <a:chExt cx="5005318" cy="2285728"/>
          </a:xfrm>
        </p:grpSpPr>
        <p:sp>
          <p:nvSpPr>
            <p:cNvPr id="15" name="Freeform 15"/>
            <p:cNvSpPr/>
            <p:nvPr/>
          </p:nvSpPr>
          <p:spPr>
            <a:xfrm>
              <a:off x="0" y="0"/>
              <a:ext cx="5005318" cy="2285728"/>
            </a:xfrm>
            <a:custGeom>
              <a:avLst/>
              <a:gdLst/>
              <a:ahLst/>
              <a:cxnLst/>
              <a:rect l="l" t="t" r="r" b="b"/>
              <a:pathLst>
                <a:path w="5005318" h="2285728">
                  <a:moveTo>
                    <a:pt x="4880858" y="2285728"/>
                  </a:moveTo>
                  <a:lnTo>
                    <a:pt x="124460" y="2285728"/>
                  </a:lnTo>
                  <a:cubicBezTo>
                    <a:pt x="55880" y="2285728"/>
                    <a:pt x="0" y="2229848"/>
                    <a:pt x="0" y="2161268"/>
                  </a:cubicBezTo>
                  <a:lnTo>
                    <a:pt x="0" y="124460"/>
                  </a:lnTo>
                  <a:cubicBezTo>
                    <a:pt x="0" y="55880"/>
                    <a:pt x="55880" y="0"/>
                    <a:pt x="124460" y="0"/>
                  </a:cubicBezTo>
                  <a:lnTo>
                    <a:pt x="4880858" y="0"/>
                  </a:lnTo>
                  <a:cubicBezTo>
                    <a:pt x="4949438" y="0"/>
                    <a:pt x="5005318" y="55880"/>
                    <a:pt x="5005318" y="124460"/>
                  </a:cubicBezTo>
                  <a:lnTo>
                    <a:pt x="5005318" y="2161268"/>
                  </a:lnTo>
                  <a:cubicBezTo>
                    <a:pt x="5005318" y="2229848"/>
                    <a:pt x="4949438" y="2285728"/>
                    <a:pt x="4880858" y="2285728"/>
                  </a:cubicBezTo>
                  <a:close/>
                </a:path>
              </a:pathLst>
            </a:custGeom>
            <a:solidFill>
              <a:srgbClr val="00558E"/>
            </a:solidFill>
          </p:spPr>
        </p:sp>
      </p:grpSp>
      <p:sp>
        <p:nvSpPr>
          <p:cNvPr id="16" name="TextBox 16"/>
          <p:cNvSpPr txBox="1"/>
          <p:nvPr/>
        </p:nvSpPr>
        <p:spPr>
          <a:xfrm>
            <a:off x="1739926" y="2530671"/>
            <a:ext cx="12636733" cy="781050"/>
          </a:xfrm>
          <a:prstGeom prst="rect">
            <a:avLst/>
          </a:prstGeom>
        </p:spPr>
        <p:txBody>
          <a:bodyPr lIns="0" tIns="0" rIns="0" bIns="0" rtlCol="0" anchor="t">
            <a:spAutoFit/>
          </a:bodyPr>
          <a:lstStyle/>
          <a:p>
            <a:pPr>
              <a:lnSpc>
                <a:spcPts val="6100"/>
              </a:lnSpc>
            </a:pPr>
            <a:r>
              <a:rPr lang="en-US" sz="5000">
                <a:solidFill>
                  <a:srgbClr val="FDFDFD"/>
                </a:solidFill>
                <a:latin typeface="Open Sans Extra Bold"/>
              </a:rPr>
              <a:t>About This Presentation</a:t>
            </a:r>
          </a:p>
        </p:txBody>
      </p:sp>
      <p:sp>
        <p:nvSpPr>
          <p:cNvPr id="17" name="AutoShape 17"/>
          <p:cNvSpPr/>
          <p:nvPr/>
        </p:nvSpPr>
        <p:spPr>
          <a:xfrm>
            <a:off x="1711351" y="3657758"/>
            <a:ext cx="10557666" cy="0"/>
          </a:xfrm>
          <a:prstGeom prst="line">
            <a:avLst/>
          </a:prstGeom>
          <a:ln w="9525" cap="rnd">
            <a:solidFill>
              <a:srgbClr val="F1F1F1"/>
            </a:solidFill>
            <a:prstDash val="solid"/>
            <a:headEnd type="none" w="sm" len="sm"/>
            <a:tailEnd type="none" w="sm" len="sm"/>
          </a:ln>
        </p:spPr>
      </p:sp>
      <p:sp>
        <p:nvSpPr>
          <p:cNvPr id="18" name="TextBox 18"/>
          <p:cNvSpPr txBox="1"/>
          <p:nvPr/>
        </p:nvSpPr>
        <p:spPr>
          <a:xfrm>
            <a:off x="1623594" y="3868722"/>
            <a:ext cx="15433018" cy="5674567"/>
          </a:xfrm>
          <a:prstGeom prst="rect">
            <a:avLst/>
          </a:prstGeom>
        </p:spPr>
        <p:txBody>
          <a:bodyPr lIns="0" tIns="0" rIns="0" bIns="0" rtlCol="0" anchor="t">
            <a:spAutoFit/>
          </a:bodyPr>
          <a:lstStyle/>
          <a:p>
            <a:pPr marL="647700" lvl="1" indent="-323850">
              <a:lnSpc>
                <a:spcPts val="3660"/>
              </a:lnSpc>
              <a:buFont typeface="Arial"/>
              <a:buChar char="•"/>
            </a:pPr>
            <a:r>
              <a:rPr lang="en-US" sz="3000">
                <a:solidFill>
                  <a:srgbClr val="FDFDFD"/>
                </a:solidFill>
                <a:latin typeface="Open Sans Bold"/>
              </a:rPr>
              <a:t>Developed by Rethinking Guardianship NC, whose partners include Family Support Program, First in Families, NC Department of Public Instruction, The Arc of NC, The NC Council on Developmental Disabilities, and UNC Cares.</a:t>
            </a:r>
          </a:p>
          <a:p>
            <a:pPr>
              <a:lnSpc>
                <a:spcPts val="3660"/>
              </a:lnSpc>
            </a:pPr>
            <a:endParaRPr lang="en-US" sz="3000">
              <a:solidFill>
                <a:srgbClr val="FDFDFD"/>
              </a:solidFill>
              <a:latin typeface="Open Sans Bold"/>
            </a:endParaRPr>
          </a:p>
          <a:p>
            <a:pPr marL="647700" lvl="1" indent="-323850">
              <a:lnSpc>
                <a:spcPts val="3660"/>
              </a:lnSpc>
              <a:buFont typeface="Arial"/>
              <a:buChar char="•"/>
            </a:pPr>
            <a:r>
              <a:rPr lang="en-US" sz="3000">
                <a:solidFill>
                  <a:srgbClr val="FDFDFD"/>
                </a:solidFill>
                <a:latin typeface="Open Sans Bold"/>
              </a:rPr>
              <a:t>Developed to communicate consistent and applicable information about Supported Decision-Making and other less restrictive options to maximize choice and self-determination.</a:t>
            </a:r>
          </a:p>
          <a:p>
            <a:pPr>
              <a:lnSpc>
                <a:spcPts val="3660"/>
              </a:lnSpc>
            </a:pPr>
            <a:r>
              <a:rPr lang="en-US" sz="3000">
                <a:solidFill>
                  <a:srgbClr val="FDFDFD"/>
                </a:solidFill>
                <a:latin typeface="Open Sans Bold"/>
              </a:rPr>
              <a:t>  </a:t>
            </a:r>
          </a:p>
          <a:p>
            <a:pPr marL="647700" lvl="1" indent="-323850">
              <a:lnSpc>
                <a:spcPts val="3660"/>
              </a:lnSpc>
              <a:buFont typeface="Arial"/>
              <a:buChar char="•"/>
            </a:pPr>
            <a:r>
              <a:rPr lang="en-US" sz="3000">
                <a:solidFill>
                  <a:srgbClr val="FDFDFD"/>
                </a:solidFill>
                <a:latin typeface="Open Sans Bold"/>
              </a:rPr>
              <a:t>Designed to be flexible and adaptable for diverse and targeted audiences, including self-advocates, families, educators, social workers, lawyers, guardians, advocates, public officials, and policy-makers. </a:t>
            </a:r>
          </a:p>
          <a:p>
            <a:pPr algn="l">
              <a:lnSpc>
                <a:spcPts val="3660"/>
              </a:lnSpc>
            </a:pPr>
            <a:endParaRPr lang="en-US" sz="3000">
              <a:solidFill>
                <a:srgbClr val="FDFDFD"/>
              </a:solidFill>
              <a:latin typeface="Open Sans Bold"/>
            </a:endParaRPr>
          </a:p>
        </p:txBody>
      </p:sp>
      <p:pic>
        <p:nvPicPr>
          <p:cNvPr id="19" name="Picture 2">
            <a:extLst>
              <a:ext uri="{FF2B5EF4-FFF2-40B4-BE49-F238E27FC236}">
                <a16:creationId xmlns:a16="http://schemas.microsoft.com/office/drawing/2014/main" id="{B132455E-5A01-BB4C-8082-BCC2DB0120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cstate="email">
            <a:alphaModFix amt="31000"/>
            <a:extLst>
              <a:ext uri="{28A0092B-C50C-407E-A947-70E740481C1C}">
                <a14:useLocalDpi xmlns:a14="http://schemas.microsoft.com/office/drawing/2010/main"/>
              </a:ext>
            </a:extLst>
          </a:blip>
          <a:srcRect/>
          <a:stretch>
            <a:fillRect/>
          </a:stretch>
        </p:blipFill>
        <p:spPr>
          <a:xfrm>
            <a:off x="-467264" y="121394"/>
            <a:ext cx="19161813" cy="10517724"/>
          </a:xfrm>
          <a:prstGeom prst="rect">
            <a:avLst/>
          </a:prstGeom>
        </p:spPr>
      </p:pic>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sp>
        <p:nvSpPr>
          <p:cNvPr id="15" name="TextBox 15"/>
          <p:cNvSpPr txBox="1"/>
          <p:nvPr/>
        </p:nvSpPr>
        <p:spPr>
          <a:xfrm>
            <a:off x="6212863" y="2989993"/>
            <a:ext cx="12075137" cy="6245171"/>
          </a:xfrm>
          <a:prstGeom prst="rect">
            <a:avLst/>
          </a:prstGeom>
        </p:spPr>
        <p:txBody>
          <a:bodyPr lIns="0" tIns="0" rIns="0" bIns="0" rtlCol="0" anchor="t">
            <a:spAutoFit/>
          </a:bodyPr>
          <a:lstStyle/>
          <a:p>
            <a:pPr marL="755651" lvl="1" indent="-377825">
              <a:lnSpc>
                <a:spcPts val="4900"/>
              </a:lnSpc>
              <a:buFont typeface="Arial"/>
              <a:buChar char="•"/>
            </a:pPr>
            <a:r>
              <a:rPr lang="en-US" sz="3500" dirty="0">
                <a:solidFill>
                  <a:srgbClr val="000000"/>
                </a:solidFill>
                <a:latin typeface="Open Sans Extra Bold"/>
              </a:rPr>
              <a:t>NC Law emphasizes that individuals subject to guardianship have the right to make their own decisions.</a:t>
            </a:r>
          </a:p>
          <a:p>
            <a:pPr>
              <a:lnSpc>
                <a:spcPts val="4900"/>
              </a:lnSpc>
            </a:pPr>
            <a:endParaRPr lang="en-US" sz="3500" dirty="0">
              <a:solidFill>
                <a:srgbClr val="000000"/>
              </a:solidFill>
              <a:latin typeface="Open Sans Extra Bold"/>
            </a:endParaRPr>
          </a:p>
          <a:p>
            <a:pPr>
              <a:lnSpc>
                <a:spcPts val="4900"/>
              </a:lnSpc>
            </a:pPr>
            <a:endParaRPr lang="en-US" sz="3500" dirty="0">
              <a:solidFill>
                <a:srgbClr val="000000"/>
              </a:solidFill>
              <a:latin typeface="Open Sans Extra Bold"/>
            </a:endParaRPr>
          </a:p>
          <a:p>
            <a:pPr marL="755651" lvl="1" indent="-377825">
              <a:lnSpc>
                <a:spcPts val="4900"/>
              </a:lnSpc>
              <a:buFont typeface="Arial"/>
              <a:buChar char="•"/>
            </a:pPr>
            <a:r>
              <a:rPr lang="en-US" sz="3500" dirty="0">
                <a:solidFill>
                  <a:srgbClr val="000000"/>
                </a:solidFill>
                <a:latin typeface="Open Sans Extra Bold"/>
              </a:rPr>
              <a:t>Public guardians are required to annually re-assess each individual subject to guardianship and identify the </a:t>
            </a:r>
            <a:r>
              <a:rPr lang="en-US" sz="3500" u="sng" dirty="0">
                <a:solidFill>
                  <a:srgbClr val="000000"/>
                </a:solidFill>
                <a:latin typeface="Open Sans Extra Bold"/>
              </a:rPr>
              <a:t>least restrictive</a:t>
            </a:r>
            <a:r>
              <a:rPr lang="en-US" sz="3500" dirty="0">
                <a:solidFill>
                  <a:srgbClr val="000000"/>
                </a:solidFill>
                <a:latin typeface="Open Sans Extra Bold"/>
              </a:rPr>
              <a:t> options available.</a:t>
            </a:r>
          </a:p>
          <a:p>
            <a:pPr>
              <a:lnSpc>
                <a:spcPts val="4900"/>
              </a:lnSpc>
            </a:pPr>
            <a:endParaRPr lang="en-US" sz="3500" dirty="0">
              <a:solidFill>
                <a:srgbClr val="000000"/>
              </a:solidFill>
              <a:latin typeface="Open Sans Extra Bold"/>
            </a:endParaRPr>
          </a:p>
          <a:p>
            <a:pPr marL="755651" lvl="1" indent="-377825">
              <a:lnSpc>
                <a:spcPts val="4900"/>
              </a:lnSpc>
              <a:buFont typeface="Arial"/>
              <a:buChar char="•"/>
            </a:pPr>
            <a:r>
              <a:rPr lang="en-US" sz="3500" dirty="0">
                <a:solidFill>
                  <a:srgbClr val="000000"/>
                </a:solidFill>
                <a:latin typeface="Open Sans Extra Bold"/>
              </a:rPr>
              <a:t>It is </a:t>
            </a:r>
            <a:r>
              <a:rPr lang="en-US" sz="3500" u="sng" dirty="0">
                <a:solidFill>
                  <a:srgbClr val="000000"/>
                </a:solidFill>
                <a:latin typeface="Open Sans Extra Bold"/>
              </a:rPr>
              <a:t>best practice </a:t>
            </a:r>
            <a:r>
              <a:rPr lang="en-US" sz="3500" dirty="0">
                <a:solidFill>
                  <a:srgbClr val="000000"/>
                </a:solidFill>
                <a:latin typeface="Open Sans Extra Bold"/>
              </a:rPr>
              <a:t>for all guardians to do this every year.</a:t>
            </a:r>
          </a:p>
          <a:p>
            <a:pPr>
              <a:lnSpc>
                <a:spcPts val="4900"/>
              </a:lnSpc>
            </a:pPr>
            <a:endParaRPr lang="en-US" sz="3500" dirty="0">
              <a:solidFill>
                <a:srgbClr val="000000"/>
              </a:solidFill>
              <a:latin typeface="Open Sans Extra Bold"/>
            </a:endParaRPr>
          </a:p>
        </p:txBody>
      </p:sp>
      <p:pic>
        <p:nvPicPr>
          <p:cNvPr id="16" name="Picture 2">
            <a:extLst>
              <a:ext uri="{FF2B5EF4-FFF2-40B4-BE49-F238E27FC236}">
                <a16:creationId xmlns:a16="http://schemas.microsoft.com/office/drawing/2014/main" id="{B78D74BF-012D-8248-A24B-71D27AEA9D5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
        <p:nvSpPr>
          <p:cNvPr id="15" name="TextBox 2">
            <a:extLst>
              <a:ext uri="{FF2B5EF4-FFF2-40B4-BE49-F238E27FC236}">
                <a16:creationId xmlns:a16="http://schemas.microsoft.com/office/drawing/2014/main" id="{2042FCD9-9A2C-7F4C-B6C6-8215862D7637}"/>
              </a:ext>
            </a:extLst>
          </p:cNvPr>
          <p:cNvSpPr txBox="1"/>
          <p:nvPr/>
        </p:nvSpPr>
        <p:spPr>
          <a:xfrm>
            <a:off x="7634459" y="2111044"/>
            <a:ext cx="9798574" cy="7473649"/>
          </a:xfrm>
          <a:prstGeom prst="rect">
            <a:avLst/>
          </a:prstGeom>
        </p:spPr>
        <p:txBody>
          <a:bodyPr lIns="0" tIns="0" rIns="0" bIns="0" rtlCol="0" anchor="t">
            <a:spAutoFit/>
          </a:bodyPr>
          <a:lstStyle/>
          <a:p>
            <a:pPr>
              <a:lnSpc>
                <a:spcPts val="4522"/>
              </a:lnSpc>
            </a:pP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If:</a:t>
            </a:r>
          </a:p>
          <a:p>
            <a:pPr marL="697429" lvl="1" indent="-348714">
              <a:lnSpc>
                <a:spcPts val="4522"/>
              </a:lnSpc>
              <a:buFont typeface="Arial"/>
              <a:buChar char="•"/>
            </a:pP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We</a:t>
            </a:r>
            <a:r>
              <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KNOW </a:t>
            </a: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that some people need more support as they age or due to disability </a:t>
            </a:r>
          </a:p>
          <a:p>
            <a:pPr marL="697429" lvl="1" indent="-348714">
              <a:lnSpc>
                <a:spcPts val="4522"/>
              </a:lnSpc>
              <a:buFont typeface="Arial"/>
              <a:buChar char="•"/>
            </a:pPr>
            <a:endPar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97429" lvl="1" indent="-348714">
              <a:lnSpc>
                <a:spcPts val="4522"/>
              </a:lnSpc>
              <a:buFont typeface="Arial"/>
              <a:buChar char="•"/>
            </a:pP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We </a:t>
            </a:r>
            <a:r>
              <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KNOW</a:t>
            </a: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 that guardianship can result in decreased quality of life and</a:t>
            </a:r>
          </a:p>
          <a:p>
            <a:pPr marL="697429" lvl="1" indent="-348714">
              <a:lnSpc>
                <a:spcPts val="4522"/>
              </a:lnSpc>
              <a:buFont typeface="Arial"/>
              <a:buChar char="•"/>
            </a:pPr>
            <a:endPar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97429" lvl="1" indent="-348714">
              <a:lnSpc>
                <a:spcPts val="4522"/>
              </a:lnSpc>
              <a:buFont typeface="Arial"/>
              <a:buChar char="•"/>
            </a:pP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We </a:t>
            </a:r>
            <a:r>
              <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KNOW</a:t>
            </a: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 that increased self-determination leads to improved quality of life</a:t>
            </a:r>
          </a:p>
          <a:p>
            <a:pPr>
              <a:lnSpc>
                <a:spcPts val="4522"/>
              </a:lnSpc>
            </a:pPr>
            <a:endPar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4522"/>
              </a:lnSpc>
            </a:pP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Then we need a means of</a:t>
            </a:r>
            <a:r>
              <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INCREASING </a:t>
            </a: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self-determination while </a:t>
            </a:r>
            <a:r>
              <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STILL</a:t>
            </a:r>
            <a:r>
              <a:rPr lang="en-US" sz="3500" dirty="0">
                <a:solidFill>
                  <a:srgbClr val="000000"/>
                </a:solidFill>
                <a:latin typeface="Open Sans" panose="020B0606030504020204" pitchFamily="34" charset="0"/>
                <a:ea typeface="Open Sans" panose="020B0606030504020204" pitchFamily="34" charset="0"/>
                <a:cs typeface="Open Sans" panose="020B0606030504020204" pitchFamily="34" charset="0"/>
              </a:rPr>
              <a:t> providing support</a:t>
            </a:r>
          </a:p>
        </p:txBody>
      </p:sp>
      <p:pic>
        <p:nvPicPr>
          <p:cNvPr id="6" name="Picture 5">
            <a:extLst>
              <a:ext uri="{FF2B5EF4-FFF2-40B4-BE49-F238E27FC236}">
                <a16:creationId xmlns:a16="http://schemas.microsoft.com/office/drawing/2014/main" id="{5008BC13-5E9B-7349-8550-B9291ABB57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7870" y="1501295"/>
            <a:ext cx="15253228" cy="8579941"/>
          </a:xfrm>
          <a:prstGeom prst="rect">
            <a:avLst/>
          </a:prstGeom>
        </p:spPr>
      </p:pic>
    </p:spTree>
    <p:extLst>
      <p:ext uri="{BB962C8B-B14F-4D97-AF65-F5344CB8AC3E}">
        <p14:creationId xmlns:p14="http://schemas.microsoft.com/office/powerpoint/2010/main" val="3310836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4">
            <a:extLst>
              <a:ext uri="{FF2B5EF4-FFF2-40B4-BE49-F238E27FC236}">
                <a16:creationId xmlns:a16="http://schemas.microsoft.com/office/drawing/2014/main" id="{6519E649-577C-C64C-A401-AE8D3DB124CA}"/>
              </a:ext>
            </a:extLst>
          </p:cNvPr>
          <p:cNvGrpSpPr/>
          <p:nvPr/>
        </p:nvGrpSpPr>
        <p:grpSpPr>
          <a:xfrm>
            <a:off x="1671636" y="2463147"/>
            <a:ext cx="14944725" cy="6698796"/>
            <a:chOff x="10423" y="49994"/>
            <a:chExt cx="5055376" cy="2266013"/>
          </a:xfrm>
        </p:grpSpPr>
        <p:sp>
          <p:nvSpPr>
            <p:cNvPr id="16" name="Freeform 15">
              <a:extLst>
                <a:ext uri="{FF2B5EF4-FFF2-40B4-BE49-F238E27FC236}">
                  <a16:creationId xmlns:a16="http://schemas.microsoft.com/office/drawing/2014/main" id="{83E8A4D0-5066-B14D-9CEB-05D6A62698DE}"/>
                </a:ext>
              </a:extLst>
            </p:cNvPr>
            <p:cNvSpPr/>
            <p:nvPr/>
          </p:nvSpPr>
          <p:spPr>
            <a:xfrm>
              <a:off x="10423" y="49994"/>
              <a:ext cx="5055376" cy="2266013"/>
            </a:xfrm>
            <a:custGeom>
              <a:avLst/>
              <a:gdLst/>
              <a:ahLst/>
              <a:cxnLst/>
              <a:rect l="l" t="t" r="r" b="b"/>
              <a:pathLst>
                <a:path w="5055376" h="2266013">
                  <a:moveTo>
                    <a:pt x="4930916" y="2266013"/>
                  </a:moveTo>
                  <a:lnTo>
                    <a:pt x="124460" y="2266013"/>
                  </a:lnTo>
                  <a:cubicBezTo>
                    <a:pt x="55880" y="2266013"/>
                    <a:pt x="0" y="2210133"/>
                    <a:pt x="0" y="2141553"/>
                  </a:cubicBezTo>
                  <a:lnTo>
                    <a:pt x="0" y="124460"/>
                  </a:lnTo>
                  <a:cubicBezTo>
                    <a:pt x="0" y="55880"/>
                    <a:pt x="55880" y="0"/>
                    <a:pt x="124460" y="0"/>
                  </a:cubicBezTo>
                  <a:lnTo>
                    <a:pt x="4930916" y="0"/>
                  </a:lnTo>
                  <a:cubicBezTo>
                    <a:pt x="4999496" y="0"/>
                    <a:pt x="5055376" y="55880"/>
                    <a:pt x="5055376" y="124460"/>
                  </a:cubicBezTo>
                  <a:lnTo>
                    <a:pt x="5055376" y="2141553"/>
                  </a:lnTo>
                  <a:cubicBezTo>
                    <a:pt x="5055376" y="2210133"/>
                    <a:pt x="4999496" y="2266013"/>
                    <a:pt x="4930916" y="2266013"/>
                  </a:cubicBezTo>
                  <a:close/>
                </a:path>
              </a:pathLst>
            </a:custGeom>
            <a:solidFill>
              <a:srgbClr val="00558E"/>
            </a:solidFill>
          </p:spPr>
        </p:sp>
      </p:grpSp>
      <p:sp>
        <p:nvSpPr>
          <p:cNvPr id="17" name="TextBox 16">
            <a:extLst>
              <a:ext uri="{FF2B5EF4-FFF2-40B4-BE49-F238E27FC236}">
                <a16:creationId xmlns:a16="http://schemas.microsoft.com/office/drawing/2014/main" id="{83467513-F128-B347-894F-5ABF8B5F3959}"/>
              </a:ext>
            </a:extLst>
          </p:cNvPr>
          <p:cNvSpPr txBox="1"/>
          <p:nvPr/>
        </p:nvSpPr>
        <p:spPr>
          <a:xfrm>
            <a:off x="4495629" y="3228682"/>
            <a:ext cx="9471287" cy="692497"/>
          </a:xfrm>
          <a:prstGeom prst="rect">
            <a:avLst/>
          </a:prstGeom>
        </p:spPr>
        <p:txBody>
          <a:bodyPr wrap="square" lIns="0" tIns="0" rIns="0" bIns="0" rtlCol="0" anchor="t">
            <a:spAutoFit/>
          </a:bodyPr>
          <a:lstStyle/>
          <a:p>
            <a:pPr algn="ctr">
              <a:lnSpc>
                <a:spcPts val="5399"/>
              </a:lnSpc>
            </a:pPr>
            <a:r>
              <a:rPr lang="en-US" sz="4999">
                <a:solidFill>
                  <a:srgbClr val="FDFDFD"/>
                </a:solidFill>
                <a:latin typeface="Open Sans Extra Bold"/>
              </a:rPr>
              <a:t>Supported Decision-Making</a:t>
            </a:r>
          </a:p>
        </p:txBody>
      </p:sp>
      <p:sp>
        <p:nvSpPr>
          <p:cNvPr id="19" name="TextBox 17">
            <a:extLst>
              <a:ext uri="{FF2B5EF4-FFF2-40B4-BE49-F238E27FC236}">
                <a16:creationId xmlns:a16="http://schemas.microsoft.com/office/drawing/2014/main" id="{1DCF5AFE-1363-364E-9C31-DB9698470814}"/>
              </a:ext>
            </a:extLst>
          </p:cNvPr>
          <p:cNvSpPr txBox="1"/>
          <p:nvPr/>
        </p:nvSpPr>
        <p:spPr>
          <a:xfrm>
            <a:off x="2391528" y="4908231"/>
            <a:ext cx="13504942" cy="3203313"/>
          </a:xfrm>
          <a:prstGeom prst="rect">
            <a:avLst/>
          </a:prstGeom>
        </p:spPr>
        <p:txBody>
          <a:bodyPr lIns="0" tIns="0" rIns="0" bIns="0" rtlCol="0" anchor="t">
            <a:spAutoFit/>
          </a:bodyPr>
          <a:lstStyle/>
          <a:p>
            <a:pPr algn="ctr">
              <a:lnSpc>
                <a:spcPts val="4899"/>
              </a:lnSpc>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with disabilities who used supported decision-making showed increased independence, decision-making abilities, made better decisions, and had better quality of life.”</a:t>
            </a:r>
          </a:p>
          <a:p>
            <a:pPr algn="r">
              <a:lnSpc>
                <a:spcPts val="4899"/>
              </a:lnSpc>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Martinis and </a:t>
            </a:r>
            <a:r>
              <a:rPr lang="en-US" sz="3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Beadnell</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2021</a:t>
            </a:r>
            <a:endPar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676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80634"/>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836474"/>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851071"/>
            <a:ext cx="4646410" cy="0"/>
          </a:xfrm>
          <a:prstGeom prst="line">
            <a:avLst/>
          </a:prstGeom>
          <a:ln w="9525" cap="flat">
            <a:solidFill>
              <a:srgbClr val="FDFDFD"/>
            </a:solidFill>
            <a:prstDash val="solid"/>
            <a:headEnd type="none" w="sm" len="sm"/>
            <a:tailEnd type="none" w="sm" len="sm"/>
          </a:ln>
        </p:spPr>
      </p:sp>
      <p:sp>
        <p:nvSpPr>
          <p:cNvPr id="14" name="AutoShape 14"/>
          <p:cNvSpPr/>
          <p:nvPr/>
        </p:nvSpPr>
        <p:spPr>
          <a:xfrm>
            <a:off x="3014343" y="3390900"/>
            <a:ext cx="12108857" cy="0"/>
          </a:xfrm>
          <a:prstGeom prst="line">
            <a:avLst/>
          </a:prstGeom>
          <a:ln w="9525" cap="rnd">
            <a:solidFill>
              <a:srgbClr val="2A232C"/>
            </a:solidFill>
            <a:prstDash val="solid"/>
            <a:headEnd type="none" w="sm" len="sm"/>
            <a:tailEnd type="none" w="sm" len="sm"/>
          </a:ln>
        </p:spPr>
      </p:sp>
      <p:grpSp>
        <p:nvGrpSpPr>
          <p:cNvPr id="15" name="Group 15"/>
          <p:cNvGrpSpPr/>
          <p:nvPr/>
        </p:nvGrpSpPr>
        <p:grpSpPr>
          <a:xfrm>
            <a:off x="1021106" y="3902613"/>
            <a:ext cx="8047664" cy="2481774"/>
            <a:chOff x="0" y="0"/>
            <a:chExt cx="4001344" cy="1233952"/>
          </a:xfrm>
        </p:grpSpPr>
        <p:sp>
          <p:nvSpPr>
            <p:cNvPr id="16" name="Freeform 16"/>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17" name="Group 17"/>
          <p:cNvGrpSpPr/>
          <p:nvPr/>
        </p:nvGrpSpPr>
        <p:grpSpPr>
          <a:xfrm>
            <a:off x="9256846" y="3954864"/>
            <a:ext cx="8047664" cy="2481774"/>
            <a:chOff x="0" y="0"/>
            <a:chExt cx="4001344" cy="1233952"/>
          </a:xfrm>
        </p:grpSpPr>
        <p:sp>
          <p:nvSpPr>
            <p:cNvPr id="18" name="Freeform 18"/>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19" name="Group 19"/>
          <p:cNvGrpSpPr/>
          <p:nvPr/>
        </p:nvGrpSpPr>
        <p:grpSpPr>
          <a:xfrm>
            <a:off x="827854" y="6796247"/>
            <a:ext cx="8047664" cy="2481774"/>
            <a:chOff x="0" y="0"/>
            <a:chExt cx="4001344" cy="1233952"/>
          </a:xfrm>
        </p:grpSpPr>
        <p:sp>
          <p:nvSpPr>
            <p:cNvPr id="20" name="Freeform 20"/>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grpSp>
        <p:nvGrpSpPr>
          <p:cNvPr id="21" name="Group 21"/>
          <p:cNvGrpSpPr/>
          <p:nvPr/>
        </p:nvGrpSpPr>
        <p:grpSpPr>
          <a:xfrm>
            <a:off x="9219231" y="6776526"/>
            <a:ext cx="8047664" cy="2481774"/>
            <a:chOff x="0" y="0"/>
            <a:chExt cx="4001344" cy="1233952"/>
          </a:xfrm>
        </p:grpSpPr>
        <p:sp>
          <p:nvSpPr>
            <p:cNvPr id="22" name="Freeform 22"/>
            <p:cNvSpPr/>
            <p:nvPr/>
          </p:nvSpPr>
          <p:spPr>
            <a:xfrm>
              <a:off x="0" y="0"/>
              <a:ext cx="4001345" cy="1233952"/>
            </a:xfrm>
            <a:custGeom>
              <a:avLst/>
              <a:gdLst/>
              <a:ahLst/>
              <a:cxnLst/>
              <a:rect l="l" t="t" r="r" b="b"/>
              <a:pathLst>
                <a:path w="4001345" h="1233952">
                  <a:moveTo>
                    <a:pt x="3876884" y="1233952"/>
                  </a:moveTo>
                  <a:lnTo>
                    <a:pt x="124460" y="1233952"/>
                  </a:lnTo>
                  <a:cubicBezTo>
                    <a:pt x="55880" y="1233952"/>
                    <a:pt x="0" y="1178072"/>
                    <a:pt x="0" y="1109492"/>
                  </a:cubicBezTo>
                  <a:lnTo>
                    <a:pt x="0" y="124460"/>
                  </a:lnTo>
                  <a:cubicBezTo>
                    <a:pt x="0" y="55880"/>
                    <a:pt x="55880" y="0"/>
                    <a:pt x="124460" y="0"/>
                  </a:cubicBezTo>
                  <a:lnTo>
                    <a:pt x="3876884" y="0"/>
                  </a:lnTo>
                  <a:cubicBezTo>
                    <a:pt x="3945465" y="0"/>
                    <a:pt x="4001345" y="55880"/>
                    <a:pt x="4001345" y="124460"/>
                  </a:cubicBezTo>
                  <a:lnTo>
                    <a:pt x="4001345" y="1109492"/>
                  </a:lnTo>
                  <a:cubicBezTo>
                    <a:pt x="4001345" y="1178072"/>
                    <a:pt x="3945465" y="1233952"/>
                    <a:pt x="3876884" y="1233952"/>
                  </a:cubicBezTo>
                  <a:close/>
                </a:path>
              </a:pathLst>
            </a:custGeom>
            <a:solidFill>
              <a:srgbClr val="F1F1F1"/>
            </a:solidFill>
          </p:spPr>
        </p:sp>
      </p:grpSp>
      <p:sp>
        <p:nvSpPr>
          <p:cNvPr id="24" name="TextBox 24"/>
          <p:cNvSpPr txBox="1"/>
          <p:nvPr/>
        </p:nvSpPr>
        <p:spPr>
          <a:xfrm>
            <a:off x="827854" y="2249866"/>
            <a:ext cx="16170558" cy="923925"/>
          </a:xfrm>
          <a:prstGeom prst="rect">
            <a:avLst/>
          </a:prstGeom>
        </p:spPr>
        <p:txBody>
          <a:bodyPr lIns="0" tIns="0" rIns="0" bIns="0" rtlCol="0" anchor="t">
            <a:spAutoFit/>
          </a:bodyPr>
          <a:lstStyle/>
          <a:p>
            <a:pPr algn="ctr">
              <a:lnSpc>
                <a:spcPts val="7600"/>
              </a:lnSpc>
            </a:pPr>
            <a:r>
              <a:rPr lang="en-US" sz="5000">
                <a:solidFill>
                  <a:srgbClr val="2A232C"/>
                </a:solidFill>
                <a:latin typeface="Open Sans Extra Bold"/>
              </a:rPr>
              <a:t>Four Types of Supports</a:t>
            </a:r>
          </a:p>
        </p:txBody>
      </p:sp>
      <p:sp>
        <p:nvSpPr>
          <p:cNvPr id="25" name="TextBox 25"/>
          <p:cNvSpPr txBox="1"/>
          <p:nvPr/>
        </p:nvSpPr>
        <p:spPr>
          <a:xfrm>
            <a:off x="3810000" y="4945429"/>
            <a:ext cx="5446846" cy="685800"/>
          </a:xfrm>
          <a:prstGeom prst="rect">
            <a:avLst/>
          </a:prstGeom>
        </p:spPr>
        <p:txBody>
          <a:bodyPr wrap="square" lIns="0" tIns="0" rIns="0" bIns="0" rtlCol="0" anchor="t">
            <a:spAutoFit/>
          </a:bodyPr>
          <a:lstStyle/>
          <a:p>
            <a:pPr algn="ctr">
              <a:lnSpc>
                <a:spcPts val="5599"/>
              </a:lnSpc>
            </a:pPr>
            <a:r>
              <a:rPr lang="en-US" sz="3999">
                <a:solidFill>
                  <a:srgbClr val="000000"/>
                </a:solidFill>
                <a:latin typeface="Open Sans Bold"/>
              </a:rPr>
              <a:t>General Supports</a:t>
            </a:r>
          </a:p>
        </p:txBody>
      </p:sp>
      <p:sp>
        <p:nvSpPr>
          <p:cNvPr id="26" name="TextBox 26"/>
          <p:cNvSpPr txBox="1"/>
          <p:nvPr/>
        </p:nvSpPr>
        <p:spPr>
          <a:xfrm>
            <a:off x="11358313" y="7590666"/>
            <a:ext cx="6109910" cy="1397000"/>
          </a:xfrm>
          <a:prstGeom prst="rect">
            <a:avLst/>
          </a:prstGeom>
        </p:spPr>
        <p:txBody>
          <a:bodyPr wrap="square" lIns="0" tIns="0" rIns="0" bIns="0" rtlCol="0" anchor="t">
            <a:spAutoFit/>
          </a:bodyPr>
          <a:lstStyle/>
          <a:p>
            <a:pPr algn="ctr">
              <a:lnSpc>
                <a:spcPts val="5599"/>
              </a:lnSpc>
            </a:pPr>
            <a:r>
              <a:rPr lang="en-US" sz="3999">
                <a:solidFill>
                  <a:srgbClr val="000000"/>
                </a:solidFill>
                <a:latin typeface="Open Sans Bold"/>
              </a:rPr>
              <a:t>Health Care Supports </a:t>
            </a:r>
          </a:p>
          <a:p>
            <a:pPr algn="ctr">
              <a:lnSpc>
                <a:spcPts val="5599"/>
              </a:lnSpc>
            </a:pPr>
            <a:endParaRPr lang="en-US" sz="3999">
              <a:solidFill>
                <a:srgbClr val="000000"/>
              </a:solidFill>
              <a:latin typeface="Open Sans Bold"/>
            </a:endParaRPr>
          </a:p>
        </p:txBody>
      </p:sp>
      <p:sp>
        <p:nvSpPr>
          <p:cNvPr id="27" name="TextBox 27"/>
          <p:cNvSpPr txBox="1"/>
          <p:nvPr/>
        </p:nvSpPr>
        <p:spPr>
          <a:xfrm>
            <a:off x="3908548" y="7662820"/>
            <a:ext cx="4715874" cy="685800"/>
          </a:xfrm>
          <a:prstGeom prst="rect">
            <a:avLst/>
          </a:prstGeom>
        </p:spPr>
        <p:txBody>
          <a:bodyPr wrap="square" lIns="0" tIns="0" rIns="0" bIns="0" rtlCol="0" anchor="t">
            <a:spAutoFit/>
          </a:bodyPr>
          <a:lstStyle/>
          <a:p>
            <a:pPr algn="ctr">
              <a:lnSpc>
                <a:spcPts val="5599"/>
              </a:lnSpc>
            </a:pPr>
            <a:r>
              <a:rPr lang="en-US" sz="3999">
                <a:solidFill>
                  <a:srgbClr val="000000"/>
                </a:solidFill>
                <a:latin typeface="Open Sans Bold"/>
              </a:rPr>
              <a:t>Legal Supports</a:t>
            </a:r>
          </a:p>
        </p:txBody>
      </p:sp>
      <p:sp>
        <p:nvSpPr>
          <p:cNvPr id="28" name="TextBox 28"/>
          <p:cNvSpPr txBox="1"/>
          <p:nvPr/>
        </p:nvSpPr>
        <p:spPr>
          <a:xfrm>
            <a:off x="11471816" y="4964522"/>
            <a:ext cx="6020770" cy="685800"/>
          </a:xfrm>
          <a:prstGeom prst="rect">
            <a:avLst/>
          </a:prstGeom>
        </p:spPr>
        <p:txBody>
          <a:bodyPr wrap="square" lIns="0" tIns="0" rIns="0" bIns="0" rtlCol="0" anchor="t">
            <a:spAutoFit/>
          </a:bodyPr>
          <a:lstStyle/>
          <a:p>
            <a:pPr algn="ctr">
              <a:lnSpc>
                <a:spcPts val="5599"/>
              </a:lnSpc>
            </a:pPr>
            <a:r>
              <a:rPr lang="en-US" sz="3999">
                <a:solidFill>
                  <a:srgbClr val="000000"/>
                </a:solidFill>
                <a:latin typeface="Open Sans Bold"/>
              </a:rPr>
              <a:t>Financial Supports</a:t>
            </a:r>
          </a:p>
        </p:txBody>
      </p:sp>
      <p:pic>
        <p:nvPicPr>
          <p:cNvPr id="32" name="Picture 2">
            <a:extLst>
              <a:ext uri="{FF2B5EF4-FFF2-40B4-BE49-F238E27FC236}">
                <a16:creationId xmlns:a16="http://schemas.microsoft.com/office/drawing/2014/main" id="{21F4E906-1816-7240-8963-C78007CA1A5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pic>
        <p:nvPicPr>
          <p:cNvPr id="2" name="Picture 1">
            <a:extLst>
              <a:ext uri="{FF2B5EF4-FFF2-40B4-BE49-F238E27FC236}">
                <a16:creationId xmlns:a16="http://schemas.microsoft.com/office/drawing/2014/main" id="{B581AE44-94A9-584D-A58B-53B3E5CB00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2512" y="2798993"/>
            <a:ext cx="8840688" cy="4972887"/>
          </a:xfrm>
          <a:prstGeom prst="rect">
            <a:avLst/>
          </a:prstGeom>
        </p:spPr>
      </p:pic>
      <p:pic>
        <p:nvPicPr>
          <p:cNvPr id="10" name="Picture 9">
            <a:extLst>
              <a:ext uri="{FF2B5EF4-FFF2-40B4-BE49-F238E27FC236}">
                <a16:creationId xmlns:a16="http://schemas.microsoft.com/office/drawing/2014/main" id="{92112E66-FDEE-A041-8EB0-3764BC1AEB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8963" y="2775487"/>
            <a:ext cx="9219989" cy="5186244"/>
          </a:xfrm>
          <a:prstGeom prst="rect">
            <a:avLst/>
          </a:prstGeom>
        </p:spPr>
      </p:pic>
      <p:pic>
        <p:nvPicPr>
          <p:cNvPr id="33" name="Picture 32">
            <a:extLst>
              <a:ext uri="{FF2B5EF4-FFF2-40B4-BE49-F238E27FC236}">
                <a16:creationId xmlns:a16="http://schemas.microsoft.com/office/drawing/2014/main" id="{408F639C-FDE4-AF4E-9085-9767C7BAE9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6485" y="5679895"/>
            <a:ext cx="8407637" cy="4729296"/>
          </a:xfrm>
          <a:prstGeom prst="rect">
            <a:avLst/>
          </a:prstGeom>
        </p:spPr>
      </p:pic>
      <p:pic>
        <p:nvPicPr>
          <p:cNvPr id="34" name="Picture 33">
            <a:extLst>
              <a:ext uri="{FF2B5EF4-FFF2-40B4-BE49-F238E27FC236}">
                <a16:creationId xmlns:a16="http://schemas.microsoft.com/office/drawing/2014/main" id="{5FA30924-FE18-3D4B-A462-88EDD30E2B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10471" y="5593925"/>
            <a:ext cx="9154084" cy="5149173"/>
          </a:xfrm>
          <a:prstGeom prst="rect">
            <a:avLst/>
          </a:prstGeom>
        </p:spPr>
      </p:pic>
    </p:spTree>
    <p:extLst>
      <p:ext uri="{BB962C8B-B14F-4D97-AF65-F5344CB8AC3E}">
        <p14:creationId xmlns:p14="http://schemas.microsoft.com/office/powerpoint/2010/main" val="78874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22611" y="2684509"/>
            <a:ext cx="14202336" cy="6177268"/>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General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Supported Decision-Making Agreement</a:t>
            </a:r>
          </a:p>
          <a:p>
            <a:pPr>
              <a:lnSpc>
                <a:spcPts val="5400"/>
              </a:lnSpc>
            </a:pPr>
            <a:endParaRPr lang="en-US" sz="3500" dirty="0">
              <a:latin typeface="Open Sans"/>
              <a:ea typeface="Open Sans"/>
              <a:cs typeface="Open Sans"/>
            </a:endParaRPr>
          </a:p>
          <a:p>
            <a:pPr>
              <a:lnSpc>
                <a:spcPts val="5400"/>
              </a:lnSpc>
            </a:pPr>
            <a:r>
              <a:rPr lang="en-US" sz="3500" dirty="0">
                <a:latin typeface="Open Sans"/>
                <a:ea typeface="Open Sans"/>
                <a:cs typeface="Open Sans"/>
              </a:rPr>
              <a:t>Supported Decision-Making (SDM) agreements can be informal or Formal. Either way SDM is a system of support for an individual in various areas of their life. It can include a written plan that identifies specific individuals to assist with decisions in key areas of life, such as financial, health/medical, and daily living. </a:t>
            </a:r>
            <a:endParaRPr lang="en-US"/>
          </a:p>
        </p:txBody>
      </p:sp>
    </p:spTree>
    <p:extLst>
      <p:ext uri="{BB962C8B-B14F-4D97-AF65-F5344CB8AC3E}">
        <p14:creationId xmlns:p14="http://schemas.microsoft.com/office/powerpoint/2010/main" val="106718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097725"/>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General Supports </a:t>
            </a:r>
            <a:endParaRPr lang="en-US"/>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Foster Care 18-21/NC Links</a:t>
            </a:r>
          </a:p>
          <a:p>
            <a:pPr>
              <a:lnSpc>
                <a:spcPts val="5400"/>
              </a:lnSpc>
            </a:pPr>
            <a:endParaRPr lang="en-US" sz="5000" dirty="0">
              <a:ea typeface="+mn-lt"/>
              <a:cs typeface="+mn-lt"/>
            </a:endParaRPr>
          </a:p>
          <a:p>
            <a:pPr>
              <a:lnSpc>
                <a:spcPts val="5400"/>
              </a:lnSpc>
            </a:pPr>
            <a:r>
              <a:rPr lang="en-US" sz="3500" dirty="0">
                <a:latin typeface="Open Sans"/>
                <a:ea typeface="+mn-lt"/>
                <a:cs typeface="+mn-lt"/>
              </a:rPr>
              <a:t>Continued supportive and financial services for young adults aging out of foster care at age 18. </a:t>
            </a:r>
            <a:endParaRPr lang="en-US" sz="3500">
              <a:latin typeface="Open Sans"/>
              <a:ea typeface="Open Sans"/>
              <a:cs typeface="Calibri"/>
            </a:endParaRPr>
          </a:p>
        </p:txBody>
      </p:sp>
    </p:spTree>
    <p:extLst>
      <p:ext uri="{BB962C8B-B14F-4D97-AF65-F5344CB8AC3E}">
        <p14:creationId xmlns:p14="http://schemas.microsoft.com/office/powerpoint/2010/main" val="990609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924425"/>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Simple Financial Tools</a:t>
            </a:r>
          </a:p>
          <a:p>
            <a:endParaRPr lang="en-US" sz="3500" dirty="0">
              <a:latin typeface="Open Sans"/>
              <a:ea typeface="+mn-lt"/>
              <a:cs typeface="+mn-lt"/>
            </a:endParaRPr>
          </a:p>
          <a:p>
            <a:r>
              <a:rPr lang="en-US" sz="3500" dirty="0">
                <a:latin typeface="Open Sans"/>
                <a:ea typeface="+mn-lt"/>
                <a:cs typeface="+mn-lt"/>
              </a:rPr>
              <a:t>For example, a joint bank account that allows another person to help pay bills and manage money. Check with your financial institution. </a:t>
            </a:r>
            <a:endParaRPr lang="en-US"/>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52379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3405228"/>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ABLE Account</a:t>
            </a:r>
          </a:p>
          <a:p>
            <a:pPr>
              <a:lnSpc>
                <a:spcPts val="5400"/>
              </a:lnSpc>
            </a:pPr>
            <a:endPar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3500" dirty="0">
                <a:latin typeface="Open Sans"/>
                <a:ea typeface="+mn-lt"/>
                <a:cs typeface="+mn-lt"/>
              </a:rPr>
              <a:t>A tax-advantaged savings account for disability expenses. </a:t>
            </a:r>
          </a:p>
        </p:txBody>
      </p:sp>
    </p:spTree>
    <p:extLst>
      <p:ext uri="{BB962C8B-B14F-4D97-AF65-F5344CB8AC3E}">
        <p14:creationId xmlns:p14="http://schemas.microsoft.com/office/powerpoint/2010/main" val="669499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097725"/>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Representative Payee for Social Security Benefits</a:t>
            </a:r>
          </a:p>
          <a:p>
            <a:pPr>
              <a:lnSpc>
                <a:spcPts val="5400"/>
              </a:lnSpc>
            </a:pPr>
            <a:endPar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3500" dirty="0">
                <a:latin typeface="Open Sans"/>
                <a:ea typeface="+mn-lt"/>
                <a:cs typeface="+mn-lt"/>
              </a:rPr>
              <a:t>Provides financial management of Social Security benefits. </a:t>
            </a:r>
          </a:p>
        </p:txBody>
      </p:sp>
    </p:spTree>
    <p:extLst>
      <p:ext uri="{BB962C8B-B14F-4D97-AF65-F5344CB8AC3E}">
        <p14:creationId xmlns:p14="http://schemas.microsoft.com/office/powerpoint/2010/main" val="754376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539704"/>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Fiduciary for Veteran’s Benefits</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3500" dirty="0">
                <a:latin typeface="Open Sans"/>
                <a:ea typeface="+mn-lt"/>
                <a:cs typeface="+mn-lt"/>
              </a:rPr>
              <a:t>Provides financial management of VA pension benefits. </a:t>
            </a:r>
          </a:p>
          <a:p>
            <a:endParaRPr lang="en-US" sz="3500" dirty="0">
              <a:latin typeface="Open Sans"/>
              <a:ea typeface="+mn-lt"/>
              <a:cs typeface="+mn-lt"/>
            </a:endParaRP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138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sp>
        <p:nvSpPr>
          <p:cNvPr id="14" name="TextBox 14"/>
          <p:cNvSpPr txBox="1"/>
          <p:nvPr/>
        </p:nvSpPr>
        <p:spPr>
          <a:xfrm>
            <a:off x="2868484" y="2187448"/>
            <a:ext cx="12551032" cy="742950"/>
          </a:xfrm>
          <a:prstGeom prst="rect">
            <a:avLst/>
          </a:prstGeom>
        </p:spPr>
        <p:txBody>
          <a:bodyPr lIns="0" tIns="0" rIns="0" bIns="0" rtlCol="0" anchor="t">
            <a:spAutoFit/>
          </a:bodyPr>
          <a:lstStyle/>
          <a:p>
            <a:pPr algn="ctr">
              <a:lnSpc>
                <a:spcPts val="5750"/>
              </a:lnSpc>
            </a:pPr>
            <a:r>
              <a:rPr lang="en-US" sz="5000" dirty="0">
                <a:solidFill>
                  <a:srgbClr val="2A232C"/>
                </a:solidFill>
                <a:latin typeface="Open Sans Extra Bold"/>
              </a:rPr>
              <a:t>Our Desired Outcomes</a:t>
            </a:r>
          </a:p>
        </p:txBody>
      </p:sp>
      <p:sp>
        <p:nvSpPr>
          <p:cNvPr id="15" name="AutoShape 15"/>
          <p:cNvSpPr/>
          <p:nvPr/>
        </p:nvSpPr>
        <p:spPr>
          <a:xfrm>
            <a:off x="2868484" y="3205970"/>
            <a:ext cx="12108857" cy="0"/>
          </a:xfrm>
          <a:prstGeom prst="line">
            <a:avLst/>
          </a:prstGeom>
          <a:ln w="9525" cap="rnd">
            <a:solidFill>
              <a:srgbClr val="2A232C"/>
            </a:solidFill>
            <a:prstDash val="solid"/>
            <a:headEnd type="none" w="sm" len="sm"/>
            <a:tailEnd type="none" w="sm" len="sm"/>
          </a:ln>
        </p:spPr>
      </p:sp>
      <p:sp>
        <p:nvSpPr>
          <p:cNvPr id="26" name="TextBox 26"/>
          <p:cNvSpPr txBox="1"/>
          <p:nvPr/>
        </p:nvSpPr>
        <p:spPr>
          <a:xfrm>
            <a:off x="1171567" y="6533042"/>
            <a:ext cx="8047664" cy="1041888"/>
          </a:xfrm>
          <a:prstGeom prst="rect">
            <a:avLst/>
          </a:prstGeom>
        </p:spPr>
        <p:txBody>
          <a:bodyPr lIns="0" tIns="0" rIns="0" bIns="0" rtlCol="0" anchor="t">
            <a:spAutoFit/>
          </a:bodyPr>
          <a:lstStyle/>
          <a:p>
            <a:pPr algn="ctr">
              <a:lnSpc>
                <a:spcPts val="4200"/>
              </a:lnSpc>
            </a:pPr>
            <a:endParaRPr lang="en-US" sz="3000" dirty="0">
              <a:solidFill>
                <a:srgbClr val="000000"/>
              </a:solidFill>
              <a:latin typeface="Open Sans"/>
            </a:endParaRPr>
          </a:p>
          <a:p>
            <a:pPr algn="ctr">
              <a:lnSpc>
                <a:spcPts val="4200"/>
              </a:lnSpc>
            </a:pPr>
            <a:endParaRPr lang="en-US" sz="3000" dirty="0">
              <a:solidFill>
                <a:srgbClr val="000000"/>
              </a:solidFill>
              <a:latin typeface="Open Sans"/>
            </a:endParaRPr>
          </a:p>
        </p:txBody>
      </p:sp>
      <p:grpSp>
        <p:nvGrpSpPr>
          <p:cNvPr id="28" name="Group 14">
            <a:extLst>
              <a:ext uri="{FF2B5EF4-FFF2-40B4-BE49-F238E27FC236}">
                <a16:creationId xmlns:a16="http://schemas.microsoft.com/office/drawing/2014/main" id="{6333D27A-6A6C-E94C-914A-4775204793BC}"/>
              </a:ext>
            </a:extLst>
          </p:cNvPr>
          <p:cNvGrpSpPr/>
          <p:nvPr/>
        </p:nvGrpSpPr>
        <p:grpSpPr>
          <a:xfrm>
            <a:off x="1523999" y="3594399"/>
            <a:ext cx="15592434" cy="5955734"/>
            <a:chOff x="-48325" y="0"/>
            <a:chExt cx="5103701" cy="2266013"/>
          </a:xfrm>
        </p:grpSpPr>
        <p:sp>
          <p:nvSpPr>
            <p:cNvPr id="29" name="Freeform 15">
              <a:extLst>
                <a:ext uri="{FF2B5EF4-FFF2-40B4-BE49-F238E27FC236}">
                  <a16:creationId xmlns:a16="http://schemas.microsoft.com/office/drawing/2014/main" id="{E72F916A-DA10-F940-B067-46DD98A1B10F}"/>
                </a:ext>
              </a:extLst>
            </p:cNvPr>
            <p:cNvSpPr/>
            <p:nvPr/>
          </p:nvSpPr>
          <p:spPr>
            <a:xfrm>
              <a:off x="-48325" y="0"/>
              <a:ext cx="5103701" cy="2266013"/>
            </a:xfrm>
            <a:custGeom>
              <a:avLst/>
              <a:gdLst/>
              <a:ahLst/>
              <a:cxnLst/>
              <a:rect l="l" t="t" r="r" b="b"/>
              <a:pathLst>
                <a:path w="5055376" h="2266013">
                  <a:moveTo>
                    <a:pt x="4930916" y="2266013"/>
                  </a:moveTo>
                  <a:lnTo>
                    <a:pt x="124460" y="2266013"/>
                  </a:lnTo>
                  <a:cubicBezTo>
                    <a:pt x="55880" y="2266013"/>
                    <a:pt x="0" y="2210133"/>
                    <a:pt x="0" y="2141553"/>
                  </a:cubicBezTo>
                  <a:lnTo>
                    <a:pt x="0" y="124460"/>
                  </a:lnTo>
                  <a:cubicBezTo>
                    <a:pt x="0" y="55880"/>
                    <a:pt x="55880" y="0"/>
                    <a:pt x="124460" y="0"/>
                  </a:cubicBezTo>
                  <a:lnTo>
                    <a:pt x="4930916" y="0"/>
                  </a:lnTo>
                  <a:cubicBezTo>
                    <a:pt x="4999496" y="0"/>
                    <a:pt x="5055376" y="55880"/>
                    <a:pt x="5055376" y="124460"/>
                  </a:cubicBezTo>
                  <a:lnTo>
                    <a:pt x="5055376" y="2141553"/>
                  </a:lnTo>
                  <a:cubicBezTo>
                    <a:pt x="5055376" y="2210133"/>
                    <a:pt x="4999496" y="2266013"/>
                    <a:pt x="4930916" y="2266013"/>
                  </a:cubicBezTo>
                  <a:close/>
                </a:path>
              </a:pathLst>
            </a:custGeom>
            <a:solidFill>
              <a:srgbClr val="00558E"/>
            </a:solidFill>
          </p:spPr>
          <p:txBody>
            <a:bodyPr/>
            <a:lstStyle/>
            <a:p>
              <a:endParaRPr lang="en-US" dirty="0"/>
            </a:p>
          </p:txBody>
        </p:sp>
      </p:grpSp>
      <p:sp>
        <p:nvSpPr>
          <p:cNvPr id="10" name="TextBox 9">
            <a:extLst>
              <a:ext uri="{FF2B5EF4-FFF2-40B4-BE49-F238E27FC236}">
                <a16:creationId xmlns:a16="http://schemas.microsoft.com/office/drawing/2014/main" id="{73F6DC0E-CC1D-9A41-9A05-749A63039D8A}"/>
              </a:ext>
            </a:extLst>
          </p:cNvPr>
          <p:cNvSpPr txBox="1"/>
          <p:nvPr/>
        </p:nvSpPr>
        <p:spPr>
          <a:xfrm>
            <a:off x="2400300" y="4173442"/>
            <a:ext cx="14137277" cy="4832092"/>
          </a:xfrm>
          <a:prstGeom prst="rect">
            <a:avLst/>
          </a:prstGeom>
          <a:noFill/>
        </p:spPr>
        <p:txBody>
          <a:bodyPr wrap="square" rtlCol="0">
            <a:spAutoFit/>
          </a:bodyPr>
          <a:lstStyle/>
          <a:p>
            <a:r>
              <a:rPr lang="en-US" sz="4400" dirty="0">
                <a:solidFill>
                  <a:schemeClr val="bg1"/>
                </a:solidFill>
                <a:cs typeface="Calibri"/>
              </a:rPr>
              <a:t>1. </a:t>
            </a:r>
            <a:r>
              <a:rPr lang="en-US" sz="4400" dirty="0">
                <a:solidFill>
                  <a:schemeClr val="bg1"/>
                </a:solidFill>
              </a:rPr>
              <a:t>You will </a:t>
            </a:r>
            <a:r>
              <a:rPr lang="en-US" sz="4400" b="1" u="sng" dirty="0">
                <a:solidFill>
                  <a:schemeClr val="bg1"/>
                </a:solidFill>
              </a:rPr>
              <a:t>understand why </a:t>
            </a:r>
            <a:r>
              <a:rPr lang="en-US" sz="4400" dirty="0">
                <a:solidFill>
                  <a:schemeClr val="bg1"/>
                </a:solidFill>
              </a:rPr>
              <a:t>Supported Decision-Making (SDM) and other options are valuable to individual choice and self-determination. </a:t>
            </a:r>
            <a:endParaRPr lang="en-US" sz="4400" dirty="0">
              <a:solidFill>
                <a:schemeClr val="bg1"/>
              </a:solidFill>
              <a:cs typeface="Calibri"/>
            </a:endParaRPr>
          </a:p>
          <a:p>
            <a:r>
              <a:rPr lang="en-US" sz="4400" dirty="0">
                <a:solidFill>
                  <a:schemeClr val="bg1"/>
                </a:solidFill>
                <a:cs typeface="Calibri"/>
              </a:rPr>
              <a:t>2. </a:t>
            </a:r>
            <a:r>
              <a:rPr lang="en-US" sz="4400" dirty="0">
                <a:solidFill>
                  <a:schemeClr val="bg1"/>
                </a:solidFill>
              </a:rPr>
              <a:t>You will </a:t>
            </a:r>
            <a:r>
              <a:rPr lang="en-US" sz="4400" b="1" u="sng" dirty="0">
                <a:solidFill>
                  <a:schemeClr val="bg1"/>
                </a:solidFill>
              </a:rPr>
              <a:t>understand how </a:t>
            </a:r>
            <a:r>
              <a:rPr lang="en-US" sz="4400" dirty="0">
                <a:solidFill>
                  <a:schemeClr val="bg1"/>
                </a:solidFill>
              </a:rPr>
              <a:t>to utilize SDM and other options to support individual choice and self-determination.</a:t>
            </a:r>
            <a:endParaRPr lang="en-US" sz="4400" dirty="0">
              <a:solidFill>
                <a:schemeClr val="bg1"/>
              </a:solidFill>
              <a:cs typeface="Calibri"/>
            </a:endParaRPr>
          </a:p>
          <a:p>
            <a:r>
              <a:rPr lang="en-US" sz="4400" dirty="0">
                <a:solidFill>
                  <a:schemeClr val="bg1"/>
                </a:solidFill>
                <a:cs typeface="Calibri"/>
              </a:rPr>
              <a:t>3. </a:t>
            </a:r>
            <a:r>
              <a:rPr lang="en-US" sz="4400" dirty="0">
                <a:solidFill>
                  <a:schemeClr val="bg1"/>
                </a:solidFill>
              </a:rPr>
              <a:t>You will </a:t>
            </a:r>
            <a:r>
              <a:rPr lang="en-US" sz="4400" b="1" u="sng" dirty="0">
                <a:solidFill>
                  <a:schemeClr val="bg1"/>
                </a:solidFill>
              </a:rPr>
              <a:t>use and promote </a:t>
            </a:r>
            <a:r>
              <a:rPr lang="en-US" sz="4400" dirty="0">
                <a:solidFill>
                  <a:schemeClr val="bg1"/>
                </a:solidFill>
              </a:rPr>
              <a:t>the Rethinking Guardianship website as a resource.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539704"/>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Living Trust</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3500" dirty="0">
                <a:latin typeface="Open Sans"/>
                <a:ea typeface="+mn-lt"/>
                <a:cs typeface="+mn-lt"/>
              </a:rPr>
              <a:t>A legal arrangement for an individual who is having difficulty managing property or assets themselves. </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366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790222"/>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Special Needs Trust</a:t>
            </a:r>
          </a:p>
          <a:p>
            <a:pPr>
              <a:lnSpc>
                <a:spcPts val="5400"/>
              </a:lnSpc>
            </a:pPr>
            <a:endParaRPr lang="en-US" sz="35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3500" dirty="0">
                <a:latin typeface="Open Sans"/>
                <a:ea typeface="+mn-lt"/>
                <a:cs typeface="+mn-lt"/>
              </a:rPr>
              <a:t>A legal arrangement that allows an individual who has a disability to preserve assets while maintaining eligibility for government benefits. </a:t>
            </a:r>
          </a:p>
        </p:txBody>
      </p:sp>
    </p:spTree>
    <p:extLst>
      <p:ext uri="{BB962C8B-B14F-4D97-AF65-F5344CB8AC3E}">
        <p14:creationId xmlns:p14="http://schemas.microsoft.com/office/powerpoint/2010/main" val="4110902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539704"/>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Financial Supports </a:t>
            </a:r>
            <a:r>
              <a:rPr lang="en-US" sz="5000">
                <a:solidFill>
                  <a:srgbClr val="000000"/>
                </a:solidFill>
                <a:latin typeface="Open Sans"/>
                <a:ea typeface="Open Sans"/>
                <a:cs typeface="Open Sans"/>
              </a:rPr>
              <a:t>(also Legal)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Power of Attorney (Durable/General)</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3500" dirty="0">
                <a:latin typeface="Open Sans"/>
                <a:ea typeface="+mn-lt"/>
                <a:cs typeface="+mn-lt"/>
              </a:rPr>
              <a:t>A legal document giving someone the right to conduct financial business on behalf of someone else without a court order. </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6973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4539704"/>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Legal and Health Care Supports </a:t>
            </a:r>
            <a:endParaRPr lang="en-US"/>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Health Care Power of Attorney</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3500" dirty="0">
                <a:latin typeface="Open Sans"/>
                <a:ea typeface="+mn-lt"/>
                <a:cs typeface="+mn-lt"/>
              </a:rPr>
              <a:t>A legal document giving someone the right to make healthcare decisions on behalf of someone else.  </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78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6155531"/>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Legal and Health Care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Living Will or Advance Directive</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3500" dirty="0">
                <a:latin typeface="Open Sans"/>
                <a:ea typeface="+mn-lt"/>
                <a:cs typeface="+mn-lt"/>
              </a:rPr>
              <a:t>Legal document that sets out an individual’s desires for medical care and treatment when they can no longer communicate and are near the end of life. This includes the North Carolina Do No Resuscitate (DNR) &amp; Medical Orders for Scope of Treatment (MOST) forms. </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7359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2">
            <a:extLst>
              <a:ext uri="{FF2B5EF4-FFF2-40B4-BE49-F238E27FC236}">
                <a16:creationId xmlns:a16="http://schemas.microsoft.com/office/drawing/2014/main" id="{E92588F3-755B-524E-9105-3B12637308AA}"/>
              </a:ext>
            </a:extLst>
          </p:cNvPr>
          <p:cNvGrpSpPr/>
          <p:nvPr/>
        </p:nvGrpSpPr>
        <p:grpSpPr>
          <a:xfrm>
            <a:off x="12966156" y="2351660"/>
            <a:ext cx="4430952" cy="6742457"/>
            <a:chOff x="0" y="0"/>
            <a:chExt cx="1177958" cy="1792466"/>
          </a:xfrm>
        </p:grpSpPr>
        <p:sp>
          <p:nvSpPr>
            <p:cNvPr id="16" name="Freeform 13">
              <a:extLst>
                <a:ext uri="{FF2B5EF4-FFF2-40B4-BE49-F238E27FC236}">
                  <a16:creationId xmlns:a16="http://schemas.microsoft.com/office/drawing/2014/main" id="{2DDEAB62-436D-7349-B736-2034A935AD87}"/>
                </a:ext>
              </a:extLst>
            </p:cNvPr>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7" name="Group 15">
            <a:extLst>
              <a:ext uri="{FF2B5EF4-FFF2-40B4-BE49-F238E27FC236}">
                <a16:creationId xmlns:a16="http://schemas.microsoft.com/office/drawing/2014/main" id="{306A2548-9432-EB47-84CE-EFB2D49B520C}"/>
              </a:ext>
            </a:extLst>
          </p:cNvPr>
          <p:cNvGrpSpPr/>
          <p:nvPr/>
        </p:nvGrpSpPr>
        <p:grpSpPr>
          <a:xfrm>
            <a:off x="1316742" y="2339282"/>
            <a:ext cx="14532858" cy="6754836"/>
            <a:chOff x="0" y="0"/>
            <a:chExt cx="18896910" cy="9087064"/>
          </a:xfrm>
        </p:grpSpPr>
        <p:grpSp>
          <p:nvGrpSpPr>
            <p:cNvPr id="18" name="Group 16">
              <a:extLst>
                <a:ext uri="{FF2B5EF4-FFF2-40B4-BE49-F238E27FC236}">
                  <a16:creationId xmlns:a16="http://schemas.microsoft.com/office/drawing/2014/main" id="{E0B8768B-E864-044A-AFAD-D4E1FD60248B}"/>
                </a:ext>
              </a:extLst>
            </p:cNvPr>
            <p:cNvGrpSpPr/>
            <p:nvPr/>
          </p:nvGrpSpPr>
          <p:grpSpPr>
            <a:xfrm>
              <a:off x="0" y="0"/>
              <a:ext cx="18896910" cy="9087064"/>
              <a:chOff x="0" y="0"/>
              <a:chExt cx="5487131" cy="2638628"/>
            </a:xfrm>
          </p:grpSpPr>
          <p:sp>
            <p:nvSpPr>
              <p:cNvPr id="21" name="Freeform 17">
                <a:extLst>
                  <a:ext uri="{FF2B5EF4-FFF2-40B4-BE49-F238E27FC236}">
                    <a16:creationId xmlns:a16="http://schemas.microsoft.com/office/drawing/2014/main" id="{B04AEFAB-FE3F-3B4F-9641-5730331E884C}"/>
                  </a:ext>
                </a:extLst>
              </p:cNvPr>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txBody>
              <a:bodyPr/>
              <a:lstStyle/>
              <a:p>
                <a:endParaRPr lang="en-US"/>
              </a:p>
            </p:txBody>
          </p:sp>
        </p:grpSp>
        <p:grpSp>
          <p:nvGrpSpPr>
            <p:cNvPr id="19" name="Group 18">
              <a:extLst>
                <a:ext uri="{FF2B5EF4-FFF2-40B4-BE49-F238E27FC236}">
                  <a16:creationId xmlns:a16="http://schemas.microsoft.com/office/drawing/2014/main" id="{BFD114CB-7D1C-BB45-B20B-DB45C7396F96}"/>
                </a:ext>
              </a:extLst>
            </p:cNvPr>
            <p:cNvGrpSpPr/>
            <p:nvPr/>
          </p:nvGrpSpPr>
          <p:grpSpPr>
            <a:xfrm>
              <a:off x="17401308" y="0"/>
              <a:ext cx="1495602" cy="9087064"/>
              <a:chOff x="0" y="0"/>
              <a:chExt cx="1913890" cy="11628522"/>
            </a:xfrm>
          </p:grpSpPr>
          <p:sp>
            <p:nvSpPr>
              <p:cNvPr id="20" name="Freeform 19">
                <a:extLst>
                  <a:ext uri="{FF2B5EF4-FFF2-40B4-BE49-F238E27FC236}">
                    <a16:creationId xmlns:a16="http://schemas.microsoft.com/office/drawing/2014/main" id="{ACF12F08-27F8-F944-9989-0BAE8310745D}"/>
                  </a:ext>
                </a:extLst>
              </p:cNvPr>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7" name="TextBox 20">
            <a:extLst>
              <a:ext uri="{FF2B5EF4-FFF2-40B4-BE49-F238E27FC236}">
                <a16:creationId xmlns:a16="http://schemas.microsoft.com/office/drawing/2014/main" id="{6E116D9B-8AC3-1B4F-BB7D-8E62B88F6C6E}"/>
              </a:ext>
            </a:extLst>
          </p:cNvPr>
          <p:cNvSpPr txBox="1"/>
          <p:nvPr/>
        </p:nvSpPr>
        <p:spPr>
          <a:xfrm>
            <a:off x="1600199" y="2774156"/>
            <a:ext cx="13563601" cy="5770811"/>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a:ea typeface="Open Sans"/>
                <a:cs typeface="Open Sans"/>
              </a:rPr>
              <a:t>Legal and Health Care Supports </a:t>
            </a: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endParaRPr lang="en-US" sz="5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5400"/>
              </a:lnSpc>
            </a:pPr>
            <a:r>
              <a:rPr lang="en-US" sz="5000" b="1" dirty="0">
                <a:solidFill>
                  <a:srgbClr val="000000"/>
                </a:solidFill>
                <a:latin typeface="Open Sans"/>
                <a:ea typeface="Open Sans"/>
                <a:cs typeface="Open Sans"/>
              </a:rPr>
              <a:t>Advance Instruction for Mental Health Treatment</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3500" dirty="0">
                <a:latin typeface="Open Sans"/>
                <a:ea typeface="+mn-lt"/>
                <a:cs typeface="+mn-lt"/>
              </a:rPr>
              <a:t>A legal document in which an individual indicates what treatment and care for mental health conditions they want in the event that they are unable to communicate their wishes. </a:t>
            </a:r>
          </a:p>
          <a:p>
            <a:pPr>
              <a:lnSpc>
                <a:spcPts val="5400"/>
              </a:lnSpc>
            </a:pPr>
            <a:endParaRPr lang="en-US" sz="5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4780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pic>
        <p:nvPicPr>
          <p:cNvPr id="2050" name="Picture 2" descr="National Guardianship Association">
            <a:extLst>
              <a:ext uri="{FF2B5EF4-FFF2-40B4-BE49-F238E27FC236}">
                <a16:creationId xmlns:a16="http://schemas.microsoft.com/office/drawing/2014/main" id="{1D9E6D28-DEB4-414F-88FD-0CC7381701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201" y="2487104"/>
            <a:ext cx="5638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6457D8-787B-404A-B069-073057FFFC7A}"/>
              </a:ext>
            </a:extLst>
          </p:cNvPr>
          <p:cNvSpPr txBox="1"/>
          <p:nvPr/>
        </p:nvSpPr>
        <p:spPr>
          <a:xfrm>
            <a:off x="6396850" y="3123579"/>
            <a:ext cx="11416559" cy="4770537"/>
          </a:xfrm>
          <a:prstGeom prst="rect">
            <a:avLst/>
          </a:prstGeom>
          <a:noFill/>
        </p:spPr>
        <p:txBody>
          <a:bodyPr wrap="square" rtlCol="0">
            <a:spAutoFit/>
          </a:bodyPr>
          <a:lstStyle/>
          <a:p>
            <a:r>
              <a:rPr lang="en-US" sz="3600"/>
              <a:t>The National Guardianship Association (provides information and education for guardians) released a statement in 2015:</a:t>
            </a:r>
          </a:p>
          <a:p>
            <a:endParaRPr lang="en-US" sz="3600"/>
          </a:p>
          <a:p>
            <a:r>
              <a:rPr lang="en-US" sz="4000"/>
              <a:t>“Alternatives to guardianship, </a:t>
            </a:r>
            <a:r>
              <a:rPr lang="en-US" sz="4000" b="1"/>
              <a:t>including supported decision-making,</a:t>
            </a:r>
            <a:r>
              <a:rPr lang="en-US" sz="4000"/>
              <a:t> should always be identified and considered whenever possible </a:t>
            </a:r>
            <a:r>
              <a:rPr lang="en-US" sz="4000" b="1"/>
              <a:t>prior to the commencement of guardianship proceedings.</a:t>
            </a:r>
            <a:r>
              <a:rPr lang="en-US" sz="4000"/>
              <a:t>”</a:t>
            </a:r>
          </a:p>
        </p:txBody>
      </p:sp>
    </p:spTree>
    <p:extLst>
      <p:ext uri="{BB962C8B-B14F-4D97-AF65-F5344CB8AC3E}">
        <p14:creationId xmlns:p14="http://schemas.microsoft.com/office/powerpoint/2010/main" val="467729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
        <p:nvSpPr>
          <p:cNvPr id="17" name="TextBox 8">
            <a:extLst>
              <a:ext uri="{FF2B5EF4-FFF2-40B4-BE49-F238E27FC236}">
                <a16:creationId xmlns:a16="http://schemas.microsoft.com/office/drawing/2014/main" id="{50DFD83A-D65E-3E47-9297-F8A6CC603860}"/>
              </a:ext>
            </a:extLst>
          </p:cNvPr>
          <p:cNvSpPr txBox="1"/>
          <p:nvPr/>
        </p:nvSpPr>
        <p:spPr>
          <a:xfrm>
            <a:off x="1981200" y="2300156"/>
            <a:ext cx="13550492" cy="769441"/>
          </a:xfrm>
          <a:prstGeom prst="rect">
            <a:avLst/>
          </a:prstGeom>
        </p:spPr>
        <p:txBody>
          <a:bodyPr wrap="square" lIns="0" tIns="0" rIns="0" bIns="0" rtlCol="0" anchor="t">
            <a:spAutoFit/>
          </a:bodyPr>
          <a:lstStyle/>
          <a:p>
            <a:pPr algn="ctr">
              <a:lnSpc>
                <a:spcPts val="5979"/>
              </a:lnSpc>
            </a:pPr>
            <a:r>
              <a:rPr lang="en-US" sz="5200">
                <a:solidFill>
                  <a:srgbClr val="2A232C"/>
                </a:solidFill>
                <a:latin typeface="Open Sans Extra Bold"/>
              </a:rPr>
              <a:t>Supported Decision-Making in Action</a:t>
            </a:r>
          </a:p>
        </p:txBody>
      </p:sp>
      <p:pic>
        <p:nvPicPr>
          <p:cNvPr id="10" name="Online Media 9" title="Rethinking Guardianship: Janie &amp; Suvya">
            <a:hlinkClick r:id="" action="ppaction://media"/>
            <a:extLst>
              <a:ext uri="{FF2B5EF4-FFF2-40B4-BE49-F238E27FC236}">
                <a16:creationId xmlns:a16="http://schemas.microsoft.com/office/drawing/2014/main" id="{4E5F4247-6C71-4646-9802-EF14D4A4D982}"/>
              </a:ext>
            </a:extLst>
          </p:cNvPr>
          <p:cNvPicPr>
            <a:picLocks noRot="1" noChangeAspect="1"/>
          </p:cNvPicPr>
          <p:nvPr>
            <a:videoFile r:link="rId1"/>
          </p:nvPr>
        </p:nvPicPr>
        <p:blipFill>
          <a:blip r:embed="rId6"/>
          <a:stretch>
            <a:fillRect/>
          </a:stretch>
        </p:blipFill>
        <p:spPr>
          <a:xfrm>
            <a:off x="1509059" y="3731185"/>
            <a:ext cx="6350000" cy="4953747"/>
          </a:xfrm>
          <a:prstGeom prst="rect">
            <a:avLst/>
          </a:prstGeom>
        </p:spPr>
      </p:pic>
      <p:pic>
        <p:nvPicPr>
          <p:cNvPr id="15" name="Online Media 14" title="Rethinking Guardianship: Bill Donohue &amp; Deborah Woolard">
            <a:hlinkClick r:id="" action="ppaction://media"/>
            <a:extLst>
              <a:ext uri="{FF2B5EF4-FFF2-40B4-BE49-F238E27FC236}">
                <a16:creationId xmlns:a16="http://schemas.microsoft.com/office/drawing/2014/main" id="{D504E553-8E19-4E57-B242-3F8F996AF53B}"/>
              </a:ext>
            </a:extLst>
          </p:cNvPr>
          <p:cNvPicPr>
            <a:picLocks noRot="1" noChangeAspect="1"/>
          </p:cNvPicPr>
          <p:nvPr>
            <a:videoFile r:link="rId2"/>
          </p:nvPr>
        </p:nvPicPr>
        <p:blipFill>
          <a:blip r:embed="rId7"/>
          <a:stretch>
            <a:fillRect/>
          </a:stretch>
        </p:blipFill>
        <p:spPr>
          <a:xfrm>
            <a:off x="8501529" y="3753597"/>
            <a:ext cx="7851588" cy="4931334"/>
          </a:xfrm>
          <a:prstGeom prst="rect">
            <a:avLst/>
          </a:prstGeom>
        </p:spPr>
      </p:pic>
    </p:spTree>
    <p:extLst>
      <p:ext uri="{BB962C8B-B14F-4D97-AF65-F5344CB8AC3E}">
        <p14:creationId xmlns:p14="http://schemas.microsoft.com/office/powerpoint/2010/main" val="836533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pic>
        <p:nvPicPr>
          <p:cNvPr id="15" name="Picture 7">
            <a:extLst>
              <a:ext uri="{FF2B5EF4-FFF2-40B4-BE49-F238E27FC236}">
                <a16:creationId xmlns:a16="http://schemas.microsoft.com/office/drawing/2014/main" id="{D0E4A737-F174-354D-B7D5-A41A47EDEAE9}"/>
              </a:ext>
            </a:extLst>
          </p:cNvPr>
          <p:cNvPicPr>
            <a:picLocks noChangeAspect="1"/>
          </p:cNvPicPr>
          <p:nvPr/>
        </p:nvPicPr>
        <p:blipFill>
          <a:blip r:embed="rId4">
            <a:alphaModFix amt="19000"/>
          </a:blip>
          <a:srcRect/>
          <a:stretch>
            <a:fillRect/>
          </a:stretch>
        </p:blipFill>
        <p:spPr>
          <a:xfrm>
            <a:off x="-132958" y="-1104900"/>
            <a:ext cx="19126200" cy="12766740"/>
          </a:xfrm>
          <a:prstGeom prst="rect">
            <a:avLst/>
          </a:prstGeom>
        </p:spPr>
      </p:pic>
      <p:sp>
        <p:nvSpPr>
          <p:cNvPr id="6" name="TextBox 5">
            <a:extLst>
              <a:ext uri="{FF2B5EF4-FFF2-40B4-BE49-F238E27FC236}">
                <a16:creationId xmlns:a16="http://schemas.microsoft.com/office/drawing/2014/main" id="{ADE5015C-4594-7146-B0CD-D73C7C5B670B}"/>
              </a:ext>
            </a:extLst>
          </p:cNvPr>
          <p:cNvSpPr txBox="1"/>
          <p:nvPr/>
        </p:nvSpPr>
        <p:spPr>
          <a:xfrm>
            <a:off x="685800" y="5208687"/>
            <a:ext cx="15925800" cy="5078313"/>
          </a:xfrm>
          <a:prstGeom prst="rect">
            <a:avLst/>
          </a:prstGeom>
          <a:noFill/>
        </p:spPr>
        <p:txBody>
          <a:bodyPr wrap="square" rtlCol="0">
            <a:spAutoFit/>
          </a:bodyPr>
          <a:lstStyle/>
          <a:p>
            <a:pPr algn="ctr"/>
            <a:r>
              <a:rPr lang="en-US" sz="4000" b="1">
                <a:latin typeface="Open Sans Semibold" panose="020B0606030504020204" pitchFamily="34" charset="0"/>
                <a:ea typeface="Open Sans Semibold" panose="020B0606030504020204" pitchFamily="34" charset="0"/>
                <a:cs typeface="Open Sans Semibold" panose="020B0606030504020204" pitchFamily="34" charset="0"/>
              </a:rPr>
              <a:t>“Living on their own, </a:t>
            </a:r>
            <a:r>
              <a:rPr lang="en-US" sz="4000" b="1" err="1">
                <a:latin typeface="Open Sans Semibold" panose="020B0606030504020204" pitchFamily="34" charset="0"/>
                <a:ea typeface="Open Sans Semibold" panose="020B0606030504020204" pitchFamily="34" charset="0"/>
                <a:cs typeface="Open Sans Semibold" panose="020B0606030504020204" pitchFamily="34" charset="0"/>
              </a:rPr>
              <a:t>Suvya</a:t>
            </a:r>
            <a:r>
              <a:rPr lang="en-US" sz="4000" b="1">
                <a:latin typeface="Open Sans Semibold" panose="020B0606030504020204" pitchFamily="34" charset="0"/>
                <a:ea typeface="Open Sans Semibold" panose="020B0606030504020204" pitchFamily="34" charset="0"/>
                <a:cs typeface="Open Sans Semibold" panose="020B0606030504020204" pitchFamily="34" charset="0"/>
              </a:rPr>
              <a:t> and Janie have figured out who can help most effectively with what. It is incumbent on people supporting these women to push them to make their own decisions when it is clearly in their power. This does not mean they will always get it right, but without stretching the muscles, there is no growth. This has clearly led to less asking, more acting, and greater self-determination.”  </a:t>
            </a:r>
          </a:p>
          <a:p>
            <a:endParaRPr lang="en-US" sz="4400" b="1">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TextBox 9">
            <a:extLst>
              <a:ext uri="{FF2B5EF4-FFF2-40B4-BE49-F238E27FC236}">
                <a16:creationId xmlns:a16="http://schemas.microsoft.com/office/drawing/2014/main" id="{F6A70987-5160-A049-986A-74175D57EC77}"/>
              </a:ext>
            </a:extLst>
          </p:cNvPr>
          <p:cNvSpPr txBox="1"/>
          <p:nvPr/>
        </p:nvSpPr>
        <p:spPr>
          <a:xfrm>
            <a:off x="304800" y="2399886"/>
            <a:ext cx="4267200" cy="1815882"/>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Janie’s mother, Betsy </a:t>
            </a:r>
            <a:r>
              <a:rPr lang="en-US" sz="2800" err="1">
                <a:latin typeface="Open Sans" panose="020B0606030504020204" pitchFamily="34" charset="0"/>
                <a:ea typeface="Open Sans" panose="020B0606030504020204" pitchFamily="34" charset="0"/>
                <a:cs typeface="Open Sans" panose="020B0606030504020204" pitchFamily="34" charset="0"/>
              </a:rPr>
              <a:t>MacMichael</a:t>
            </a:r>
            <a:r>
              <a:rPr lang="en-US" sz="2800">
                <a:latin typeface="Open Sans" panose="020B0606030504020204" pitchFamily="34" charset="0"/>
                <a:ea typeface="Open Sans" panose="020B0606030504020204" pitchFamily="34" charset="0"/>
                <a:cs typeface="Open Sans" panose="020B0606030504020204" pitchFamily="34" charset="0"/>
              </a:rPr>
              <a:t>, Executive Director of First in Families NC, said this:</a:t>
            </a:r>
          </a:p>
        </p:txBody>
      </p:sp>
    </p:spTree>
    <p:extLst>
      <p:ext uri="{BB962C8B-B14F-4D97-AF65-F5344CB8AC3E}">
        <p14:creationId xmlns:p14="http://schemas.microsoft.com/office/powerpoint/2010/main" val="532648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
        <p:nvSpPr>
          <p:cNvPr id="2" name="TextBox 1">
            <a:extLst>
              <a:ext uri="{FF2B5EF4-FFF2-40B4-BE49-F238E27FC236}">
                <a16:creationId xmlns:a16="http://schemas.microsoft.com/office/drawing/2014/main" id="{BAA798F7-84FC-784A-863A-CDED1F9C8CE7}"/>
              </a:ext>
            </a:extLst>
          </p:cNvPr>
          <p:cNvSpPr txBox="1"/>
          <p:nvPr/>
        </p:nvSpPr>
        <p:spPr>
          <a:xfrm>
            <a:off x="3659841" y="7539729"/>
            <a:ext cx="10963066" cy="830997"/>
          </a:xfrm>
          <a:prstGeom prst="rect">
            <a:avLst/>
          </a:prstGeom>
          <a:noFill/>
        </p:spPr>
        <p:txBody>
          <a:bodyPr wrap="none" rtlCol="0">
            <a:spAutoFit/>
          </a:bodyPr>
          <a:lstStyle/>
          <a:p>
            <a:r>
              <a:rPr lang="en-US" sz="4800">
                <a:latin typeface="Open Sans" panose="020B0606030504020204" pitchFamily="34" charset="0"/>
                <a:ea typeface="Open Sans" panose="020B0606030504020204" pitchFamily="34" charset="0"/>
                <a:cs typeface="Open Sans" panose="020B0606030504020204" pitchFamily="34" charset="0"/>
              </a:rPr>
              <a:t>https://</a:t>
            </a:r>
            <a:r>
              <a:rPr lang="en-US" sz="4800" err="1">
                <a:latin typeface="Open Sans" panose="020B0606030504020204" pitchFamily="34" charset="0"/>
                <a:ea typeface="Open Sans" panose="020B0606030504020204" pitchFamily="34" charset="0"/>
                <a:cs typeface="Open Sans" panose="020B0606030504020204" pitchFamily="34" charset="0"/>
              </a:rPr>
              <a:t>rethinkingguardianshipnc.org</a:t>
            </a:r>
            <a:r>
              <a:rPr lang="en-US" sz="4800">
                <a:latin typeface="Open Sans" panose="020B0606030504020204" pitchFamily="34" charset="0"/>
                <a:ea typeface="Open Sans" panose="020B0606030504020204" pitchFamily="34" charset="0"/>
                <a:cs typeface="Open Sans" panose="020B0606030504020204" pitchFamily="34" charset="0"/>
              </a:rPr>
              <a:t>/</a:t>
            </a:r>
          </a:p>
        </p:txBody>
      </p:sp>
      <p:pic>
        <p:nvPicPr>
          <p:cNvPr id="15" name="Picture 2">
            <a:extLst>
              <a:ext uri="{FF2B5EF4-FFF2-40B4-BE49-F238E27FC236}">
                <a16:creationId xmlns:a16="http://schemas.microsoft.com/office/drawing/2014/main" id="{58C0E034-52BC-5643-8A95-CE9BB1BF8A51}"/>
              </a:ext>
            </a:extLst>
          </p:cNvPr>
          <p:cNvPicPr>
            <a:picLocks noChangeAspect="1"/>
          </p:cNvPicPr>
          <p:nvPr/>
        </p:nvPicPr>
        <p:blipFill>
          <a:blip r:embed="rId3"/>
          <a:srcRect/>
          <a:stretch>
            <a:fillRect/>
          </a:stretch>
        </p:blipFill>
        <p:spPr>
          <a:xfrm>
            <a:off x="3656869" y="2419869"/>
            <a:ext cx="10963066" cy="4759163"/>
          </a:xfrm>
          <a:prstGeom prst="rect">
            <a:avLst/>
          </a:prstGeom>
        </p:spPr>
      </p:pic>
    </p:spTree>
    <p:extLst>
      <p:ext uri="{BB962C8B-B14F-4D97-AF65-F5344CB8AC3E}">
        <p14:creationId xmlns:p14="http://schemas.microsoft.com/office/powerpoint/2010/main" val="102130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467264" y="-607156"/>
            <a:ext cx="13360253" cy="2445575"/>
            <a:chOff x="0" y="0"/>
            <a:chExt cx="17813671" cy="3260767"/>
          </a:xfrm>
        </p:grpSpPr>
        <p:grpSp>
          <p:nvGrpSpPr>
            <p:cNvPr id="3" name="Group 3"/>
            <p:cNvGrpSpPr/>
            <p:nvPr/>
          </p:nvGrpSpPr>
          <p:grpSpPr>
            <a:xfrm>
              <a:off x="0" y="0"/>
              <a:ext cx="17334680" cy="3260767"/>
              <a:chOff x="0" y="0"/>
              <a:chExt cx="3963992" cy="745653"/>
            </a:xfrm>
          </p:grpSpPr>
          <p:sp>
            <p:nvSpPr>
              <p:cNvPr id="4" name="Freeform 4"/>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5" name="Group 5"/>
            <p:cNvGrpSpPr/>
            <p:nvPr/>
          </p:nvGrpSpPr>
          <p:grpSpPr>
            <a:xfrm>
              <a:off x="490635" y="1284877"/>
              <a:ext cx="17323036" cy="1555929"/>
              <a:chOff x="0" y="0"/>
              <a:chExt cx="3961329" cy="355801"/>
            </a:xfrm>
          </p:grpSpPr>
          <p:sp>
            <p:nvSpPr>
              <p:cNvPr id="6" name="Freeform 6"/>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7" name="Group 7"/>
            <p:cNvGrpSpPr/>
            <p:nvPr/>
          </p:nvGrpSpPr>
          <p:grpSpPr>
            <a:xfrm>
              <a:off x="17334680" y="806652"/>
              <a:ext cx="478991" cy="478225"/>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0" name="Group 10"/>
          <p:cNvGrpSpPr/>
          <p:nvPr/>
        </p:nvGrpSpPr>
        <p:grpSpPr>
          <a:xfrm>
            <a:off x="0" y="9909953"/>
            <a:ext cx="18288000" cy="450526"/>
            <a:chOff x="0" y="0"/>
            <a:chExt cx="6186311" cy="152400"/>
          </a:xfrm>
        </p:grpSpPr>
        <p:sp>
          <p:nvSpPr>
            <p:cNvPr id="11" name="Freeform 11"/>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2" name="AutoShape 12"/>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3" name="Group 13"/>
          <p:cNvGrpSpPr/>
          <p:nvPr/>
        </p:nvGrpSpPr>
        <p:grpSpPr>
          <a:xfrm>
            <a:off x="14533355" y="2326445"/>
            <a:ext cx="2517586" cy="6724442"/>
            <a:chOff x="0" y="0"/>
            <a:chExt cx="660400" cy="1763920"/>
          </a:xfrm>
        </p:grpSpPr>
        <p:sp>
          <p:nvSpPr>
            <p:cNvPr id="14" name="Freeform 14"/>
            <p:cNvSpPr/>
            <p:nvPr/>
          </p:nvSpPr>
          <p:spPr>
            <a:xfrm>
              <a:off x="0" y="0"/>
              <a:ext cx="660400" cy="1763920"/>
            </a:xfrm>
            <a:custGeom>
              <a:avLst/>
              <a:gdLst/>
              <a:ahLst/>
              <a:cxnLst/>
              <a:rect l="l" t="t" r="r" b="b"/>
              <a:pathLst>
                <a:path w="660400" h="1763920">
                  <a:moveTo>
                    <a:pt x="535940" y="1763920"/>
                  </a:moveTo>
                  <a:lnTo>
                    <a:pt x="124460" y="1763920"/>
                  </a:lnTo>
                  <a:cubicBezTo>
                    <a:pt x="55880" y="1763920"/>
                    <a:pt x="0" y="1708040"/>
                    <a:pt x="0" y="1639460"/>
                  </a:cubicBezTo>
                  <a:lnTo>
                    <a:pt x="0" y="124460"/>
                  </a:lnTo>
                  <a:cubicBezTo>
                    <a:pt x="0" y="55880"/>
                    <a:pt x="55880" y="0"/>
                    <a:pt x="124460" y="0"/>
                  </a:cubicBezTo>
                  <a:lnTo>
                    <a:pt x="535940" y="0"/>
                  </a:lnTo>
                  <a:cubicBezTo>
                    <a:pt x="604520" y="0"/>
                    <a:pt x="660400" y="55880"/>
                    <a:pt x="660400" y="124460"/>
                  </a:cubicBezTo>
                  <a:lnTo>
                    <a:pt x="660400" y="1639461"/>
                  </a:lnTo>
                  <a:cubicBezTo>
                    <a:pt x="660400" y="1708041"/>
                    <a:pt x="604520" y="1763920"/>
                    <a:pt x="535940" y="1763920"/>
                  </a:cubicBezTo>
                  <a:close/>
                </a:path>
              </a:pathLst>
            </a:custGeom>
            <a:solidFill>
              <a:srgbClr val="00558E"/>
            </a:solidFill>
          </p:spPr>
        </p:sp>
      </p:grpSp>
      <p:grpSp>
        <p:nvGrpSpPr>
          <p:cNvPr id="15" name="Group 15"/>
          <p:cNvGrpSpPr/>
          <p:nvPr/>
        </p:nvGrpSpPr>
        <p:grpSpPr>
          <a:xfrm>
            <a:off x="1237059" y="2326445"/>
            <a:ext cx="13983744" cy="6724442"/>
            <a:chOff x="0" y="0"/>
            <a:chExt cx="18644992" cy="8965923"/>
          </a:xfrm>
        </p:grpSpPr>
        <p:grpSp>
          <p:nvGrpSpPr>
            <p:cNvPr id="16" name="Group 16"/>
            <p:cNvGrpSpPr/>
            <p:nvPr/>
          </p:nvGrpSpPr>
          <p:grpSpPr>
            <a:xfrm>
              <a:off x="0" y="0"/>
              <a:ext cx="18644992" cy="8965923"/>
              <a:chOff x="0" y="0"/>
              <a:chExt cx="5487131" cy="2638628"/>
            </a:xfrm>
          </p:grpSpPr>
          <p:sp>
            <p:nvSpPr>
              <p:cNvPr id="17" name="Freeform 17"/>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sp>
        </p:grpSp>
        <p:grpSp>
          <p:nvGrpSpPr>
            <p:cNvPr id="18" name="Group 18"/>
            <p:cNvGrpSpPr/>
            <p:nvPr/>
          </p:nvGrpSpPr>
          <p:grpSpPr>
            <a:xfrm>
              <a:off x="17169328" y="0"/>
              <a:ext cx="1475664" cy="8965923"/>
              <a:chOff x="0" y="0"/>
              <a:chExt cx="1913890" cy="11628522"/>
            </a:xfrm>
          </p:grpSpPr>
          <p:sp>
            <p:nvSpPr>
              <p:cNvPr id="19" name="Freeform 19"/>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0" name="TextBox 20"/>
          <p:cNvSpPr txBox="1"/>
          <p:nvPr/>
        </p:nvSpPr>
        <p:spPr>
          <a:xfrm>
            <a:off x="1907177" y="2774156"/>
            <a:ext cx="12059739" cy="714375"/>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Extra Bold"/>
              </a:rPr>
              <a:t>You Will Learn </a:t>
            </a:r>
            <a:r>
              <a:rPr lang="en-US" sz="5000" u="sng" dirty="0">
                <a:solidFill>
                  <a:srgbClr val="000000"/>
                </a:solidFill>
                <a:latin typeface="Open Sans Extra Bold"/>
              </a:rPr>
              <a:t>Why</a:t>
            </a:r>
          </a:p>
        </p:txBody>
      </p:sp>
      <p:sp>
        <p:nvSpPr>
          <p:cNvPr id="21" name="TextBox 21"/>
          <p:cNvSpPr txBox="1"/>
          <p:nvPr/>
        </p:nvSpPr>
        <p:spPr>
          <a:xfrm>
            <a:off x="1960878" y="4168178"/>
            <a:ext cx="12468776" cy="3708323"/>
          </a:xfrm>
          <a:prstGeom prst="rect">
            <a:avLst/>
          </a:prstGeom>
        </p:spPr>
        <p:txBody>
          <a:bodyPr wrap="square" lIns="0" tIns="0" rIns="0" bIns="0" rtlCol="0" anchor="t">
            <a:spAutoFit/>
          </a:bodyPr>
          <a:lstStyle/>
          <a:p>
            <a:pPr>
              <a:lnSpc>
                <a:spcPts val="4200"/>
              </a:lnSpc>
            </a:pPr>
            <a:r>
              <a:rPr lang="en-US" sz="3000" dirty="0">
                <a:solidFill>
                  <a:srgbClr val="000000"/>
                </a:solidFill>
                <a:latin typeface="Open Sans"/>
              </a:rPr>
              <a:t>Upon completion of this training, YOU will be able to:</a:t>
            </a:r>
          </a:p>
          <a:p>
            <a:pPr>
              <a:lnSpc>
                <a:spcPts val="4200"/>
              </a:lnSpc>
            </a:pPr>
            <a:endParaRPr lang="en-US" sz="3000" dirty="0">
              <a:solidFill>
                <a:srgbClr val="000000"/>
              </a:solidFill>
              <a:latin typeface="Open Sans"/>
            </a:endParaRPr>
          </a:p>
          <a:p>
            <a:pPr marL="647703" lvl="1" indent="-323852">
              <a:lnSpc>
                <a:spcPts val="4200"/>
              </a:lnSpc>
              <a:buFont typeface="Arial"/>
              <a:buChar char="•"/>
            </a:pPr>
            <a:r>
              <a:rPr lang="en-US" sz="3000" dirty="0">
                <a:solidFill>
                  <a:srgbClr val="000000"/>
                </a:solidFill>
                <a:latin typeface="Arimo"/>
              </a:rPr>
              <a:t>Recognize the importance of individual choice and self-determination.</a:t>
            </a:r>
          </a:p>
          <a:p>
            <a:pPr>
              <a:lnSpc>
                <a:spcPts val="4200"/>
              </a:lnSpc>
            </a:pPr>
            <a:endParaRPr lang="en-US" sz="3000" dirty="0">
              <a:solidFill>
                <a:srgbClr val="000000"/>
              </a:solidFill>
              <a:latin typeface="Arimo"/>
            </a:endParaRPr>
          </a:p>
          <a:p>
            <a:pPr marL="647703" lvl="1" indent="-323852">
              <a:lnSpc>
                <a:spcPts val="4200"/>
              </a:lnSpc>
              <a:buFont typeface="Arial"/>
              <a:buChar char="•"/>
            </a:pPr>
            <a:r>
              <a:rPr lang="en-US" sz="3000" dirty="0">
                <a:solidFill>
                  <a:srgbClr val="000000"/>
                </a:solidFill>
                <a:latin typeface="Arimo"/>
              </a:rPr>
              <a:t>Discuss why Supported Decision-Making (SDM) and other less restrictive options are valuable to individual choice and self-determination.</a:t>
            </a:r>
          </a:p>
          <a:p>
            <a:pPr algn="r">
              <a:lnSpc>
                <a:spcPts val="3861"/>
              </a:lnSpc>
            </a:pPr>
            <a:endParaRPr lang="en-US" sz="3000" dirty="0">
              <a:solidFill>
                <a:srgbClr val="000000"/>
              </a:solidFill>
              <a:latin typeface="Arimo"/>
            </a:endParaRPr>
          </a:p>
        </p:txBody>
      </p:sp>
      <p:pic>
        <p:nvPicPr>
          <p:cNvPr id="22" name="Picture 2">
            <a:extLst>
              <a:ext uri="{FF2B5EF4-FFF2-40B4-BE49-F238E27FC236}">
                <a16:creationId xmlns:a16="http://schemas.microsoft.com/office/drawing/2014/main" id="{CA833FB6-8F8C-434C-8FDC-A9E2E2C6660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grpSp>
        <p:nvGrpSpPr>
          <p:cNvPr id="15" name="Group 14">
            <a:extLst>
              <a:ext uri="{FF2B5EF4-FFF2-40B4-BE49-F238E27FC236}">
                <a16:creationId xmlns:a16="http://schemas.microsoft.com/office/drawing/2014/main" id="{D7D808D9-969B-0B48-81E5-FFDA8BD2E5CD}"/>
              </a:ext>
            </a:extLst>
          </p:cNvPr>
          <p:cNvGrpSpPr/>
          <p:nvPr/>
        </p:nvGrpSpPr>
        <p:grpSpPr>
          <a:xfrm>
            <a:off x="1671637" y="2610305"/>
            <a:ext cx="14944725" cy="6698796"/>
            <a:chOff x="10423" y="49994"/>
            <a:chExt cx="5055376" cy="2266013"/>
          </a:xfrm>
        </p:grpSpPr>
        <p:sp>
          <p:nvSpPr>
            <p:cNvPr id="16" name="Freeform 15">
              <a:extLst>
                <a:ext uri="{FF2B5EF4-FFF2-40B4-BE49-F238E27FC236}">
                  <a16:creationId xmlns:a16="http://schemas.microsoft.com/office/drawing/2014/main" id="{FAB2BF9F-362A-4C4D-B2F7-63B6C2A8460A}"/>
                </a:ext>
              </a:extLst>
            </p:cNvPr>
            <p:cNvSpPr/>
            <p:nvPr/>
          </p:nvSpPr>
          <p:spPr>
            <a:xfrm>
              <a:off x="10423" y="49994"/>
              <a:ext cx="5055376" cy="2266013"/>
            </a:xfrm>
            <a:custGeom>
              <a:avLst/>
              <a:gdLst/>
              <a:ahLst/>
              <a:cxnLst/>
              <a:rect l="l" t="t" r="r" b="b"/>
              <a:pathLst>
                <a:path w="5055376" h="2266013">
                  <a:moveTo>
                    <a:pt x="4930916" y="2266013"/>
                  </a:moveTo>
                  <a:lnTo>
                    <a:pt x="124460" y="2266013"/>
                  </a:lnTo>
                  <a:cubicBezTo>
                    <a:pt x="55880" y="2266013"/>
                    <a:pt x="0" y="2210133"/>
                    <a:pt x="0" y="2141553"/>
                  </a:cubicBezTo>
                  <a:lnTo>
                    <a:pt x="0" y="124460"/>
                  </a:lnTo>
                  <a:cubicBezTo>
                    <a:pt x="0" y="55880"/>
                    <a:pt x="55880" y="0"/>
                    <a:pt x="124460" y="0"/>
                  </a:cubicBezTo>
                  <a:lnTo>
                    <a:pt x="4930916" y="0"/>
                  </a:lnTo>
                  <a:cubicBezTo>
                    <a:pt x="4999496" y="0"/>
                    <a:pt x="5055376" y="55880"/>
                    <a:pt x="5055376" y="124460"/>
                  </a:cubicBezTo>
                  <a:lnTo>
                    <a:pt x="5055376" y="2141553"/>
                  </a:lnTo>
                  <a:cubicBezTo>
                    <a:pt x="5055376" y="2210133"/>
                    <a:pt x="4999496" y="2266013"/>
                    <a:pt x="4930916" y="2266013"/>
                  </a:cubicBezTo>
                  <a:close/>
                </a:path>
              </a:pathLst>
            </a:custGeom>
            <a:solidFill>
              <a:srgbClr val="00558E"/>
            </a:solidFill>
          </p:spPr>
        </p:sp>
      </p:grpSp>
      <p:sp>
        <p:nvSpPr>
          <p:cNvPr id="17" name="TextBox 17">
            <a:extLst>
              <a:ext uri="{FF2B5EF4-FFF2-40B4-BE49-F238E27FC236}">
                <a16:creationId xmlns:a16="http://schemas.microsoft.com/office/drawing/2014/main" id="{B259BB8B-EDF4-1F4D-8E35-152E9C77D170}"/>
              </a:ext>
            </a:extLst>
          </p:cNvPr>
          <p:cNvSpPr txBox="1"/>
          <p:nvPr/>
        </p:nvSpPr>
        <p:spPr>
          <a:xfrm>
            <a:off x="2391528" y="3561721"/>
            <a:ext cx="13504942" cy="4398640"/>
          </a:xfrm>
          <a:prstGeom prst="rect">
            <a:avLst/>
          </a:prstGeom>
        </p:spPr>
        <p:txBody>
          <a:bodyPr lIns="0" tIns="0" rIns="0" bIns="0" rtlCol="0" anchor="t">
            <a:spAutoFit/>
          </a:bodyPr>
          <a:lstStyle/>
          <a:p>
            <a:pPr algn="ctr">
              <a:lnSpc>
                <a:spcPts val="4899"/>
              </a:lnSpc>
            </a:pPr>
            <a:r>
              <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rPr>
              <a:t>Promote less restrictive alternatives to guardianship</a:t>
            </a:r>
          </a:p>
          <a:p>
            <a:pPr algn="ctr">
              <a:lnSpc>
                <a:spcPts val="4899"/>
              </a:lnSpc>
            </a:pPr>
            <a:endPar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4899"/>
              </a:lnSpc>
            </a:pPr>
            <a:r>
              <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rPr>
              <a:t>&amp;</a:t>
            </a:r>
          </a:p>
          <a:p>
            <a:pPr algn="ctr">
              <a:lnSpc>
                <a:spcPts val="4899"/>
              </a:lnSpc>
            </a:pPr>
            <a:endPar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4899"/>
              </a:lnSpc>
            </a:pPr>
            <a:r>
              <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rPr>
              <a:t>Create long-term improvements in the state’s guardianship system</a:t>
            </a:r>
          </a:p>
        </p:txBody>
      </p:sp>
    </p:spTree>
    <p:extLst>
      <p:ext uri="{BB962C8B-B14F-4D97-AF65-F5344CB8AC3E}">
        <p14:creationId xmlns:p14="http://schemas.microsoft.com/office/powerpoint/2010/main" val="1599660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pic>
        <p:nvPicPr>
          <p:cNvPr id="16" name="Picture 2">
            <a:extLst>
              <a:ext uri="{FF2B5EF4-FFF2-40B4-BE49-F238E27FC236}">
                <a16:creationId xmlns:a16="http://schemas.microsoft.com/office/drawing/2014/main" id="{7ADCDFF6-83CA-224A-863F-C5D8ED5B428F}"/>
              </a:ext>
            </a:extLst>
          </p:cNvPr>
          <p:cNvPicPr>
            <a:picLocks noChangeAspect="1"/>
          </p:cNvPicPr>
          <p:nvPr/>
        </p:nvPicPr>
        <p:blipFill>
          <a:blip r:embed="rId3">
            <a:alphaModFix amt="12000"/>
          </a:blip>
          <a:srcRect/>
          <a:stretch>
            <a:fillRect/>
          </a:stretch>
        </p:blipFill>
        <p:spPr>
          <a:xfrm>
            <a:off x="-183776" y="1769975"/>
            <a:ext cx="19148875" cy="8312694"/>
          </a:xfrm>
          <a:prstGeom prst="rect">
            <a:avLst/>
          </a:prstGeom>
        </p:spPr>
      </p:pic>
      <p:sp>
        <p:nvSpPr>
          <p:cNvPr id="15" name="TextBox 8">
            <a:extLst>
              <a:ext uri="{FF2B5EF4-FFF2-40B4-BE49-F238E27FC236}">
                <a16:creationId xmlns:a16="http://schemas.microsoft.com/office/drawing/2014/main" id="{F8B9EE6A-04CA-194F-84EC-FBC3AB5EBAF2}"/>
              </a:ext>
            </a:extLst>
          </p:cNvPr>
          <p:cNvSpPr txBox="1"/>
          <p:nvPr/>
        </p:nvSpPr>
        <p:spPr>
          <a:xfrm>
            <a:off x="1981200" y="2300156"/>
            <a:ext cx="13550492" cy="769441"/>
          </a:xfrm>
          <a:prstGeom prst="rect">
            <a:avLst/>
          </a:prstGeom>
        </p:spPr>
        <p:txBody>
          <a:bodyPr wrap="square" lIns="0" tIns="0" rIns="0" bIns="0" rtlCol="0" anchor="t">
            <a:spAutoFit/>
          </a:bodyPr>
          <a:lstStyle/>
          <a:p>
            <a:pPr algn="ctr">
              <a:lnSpc>
                <a:spcPts val="5979"/>
              </a:lnSpc>
            </a:pPr>
            <a:r>
              <a:rPr lang="en-US" sz="5200">
                <a:solidFill>
                  <a:srgbClr val="2A232C"/>
                </a:solidFill>
                <a:latin typeface="Open Sans Extra Bold"/>
              </a:rPr>
              <a:t>Resources Available at RG Website</a:t>
            </a:r>
          </a:p>
        </p:txBody>
      </p:sp>
      <p:sp>
        <p:nvSpPr>
          <p:cNvPr id="2" name="TextBox 1">
            <a:extLst>
              <a:ext uri="{FF2B5EF4-FFF2-40B4-BE49-F238E27FC236}">
                <a16:creationId xmlns:a16="http://schemas.microsoft.com/office/drawing/2014/main" id="{B395C226-F9EB-1348-AB99-564A8535E0DC}"/>
              </a:ext>
            </a:extLst>
          </p:cNvPr>
          <p:cNvSpPr txBox="1"/>
          <p:nvPr/>
        </p:nvSpPr>
        <p:spPr>
          <a:xfrm>
            <a:off x="3357282" y="3862498"/>
            <a:ext cx="13550492" cy="4401205"/>
          </a:xfrm>
          <a:prstGeom prst="rect">
            <a:avLst/>
          </a:prstGeom>
          <a:noFill/>
        </p:spPr>
        <p:txBody>
          <a:bodyPr wrap="square" lIns="91440" tIns="45720" rIns="91440" bIns="45720" rtlCol="0" anchor="t">
            <a:spAutoFit/>
          </a:bodyPr>
          <a:lstStyle/>
          <a:p>
            <a:pPr marL="571500" indent="-571500">
              <a:buFont typeface="Wingdings" pitchFamily="2" charset="2"/>
              <a:buChar char="ü"/>
            </a:pPr>
            <a:r>
              <a:rPr lang="en-US" sz="4000" b="1" dirty="0">
                <a:latin typeface="Open Sans Semibold"/>
                <a:ea typeface="Open Sans Semibold"/>
                <a:cs typeface="Open Sans Semibold"/>
              </a:rPr>
              <a:t>Self-advocacy tools</a:t>
            </a:r>
          </a:p>
          <a:p>
            <a:pPr marL="571500" indent="-571500">
              <a:buFont typeface="Wingdings" pitchFamily="2" charset="2"/>
              <a:buChar char="ü"/>
            </a:pPr>
            <a:r>
              <a:rPr lang="en-US" sz="4000" b="1" dirty="0">
                <a:latin typeface="Open Sans Semibold" panose="020B0606030504020204" pitchFamily="34" charset="0"/>
                <a:ea typeface="Open Sans Semibold" panose="020B0606030504020204" pitchFamily="34" charset="0"/>
                <a:cs typeface="Open Sans Semibold" panose="020B0606030504020204" pitchFamily="34" charset="0"/>
              </a:rPr>
              <a:t>Stories and videos</a:t>
            </a:r>
          </a:p>
          <a:p>
            <a:pPr marL="571500" indent="-571500">
              <a:buFont typeface="Wingdings" pitchFamily="2" charset="2"/>
              <a:buChar char="ü"/>
            </a:pPr>
            <a:r>
              <a:rPr lang="en-US" sz="4000" b="1" dirty="0">
                <a:latin typeface="Open Sans Semibold" panose="020B0606030504020204" pitchFamily="34" charset="0"/>
                <a:ea typeface="Open Sans Semibold" panose="020B0606030504020204" pitchFamily="34" charset="0"/>
                <a:cs typeface="Open Sans Semibold" panose="020B0606030504020204" pitchFamily="34" charset="0"/>
              </a:rPr>
              <a:t>Frequently Asked Questions</a:t>
            </a:r>
          </a:p>
          <a:p>
            <a:pPr marL="571500" indent="-571500">
              <a:buFont typeface="Wingdings" pitchFamily="2" charset="2"/>
              <a:buChar char="ü"/>
            </a:pPr>
            <a:r>
              <a:rPr lang="en-US" sz="4000" b="1" dirty="0">
                <a:latin typeface="Open Sans Semibold" panose="020B0606030504020204" pitchFamily="34" charset="0"/>
                <a:ea typeface="Open Sans Semibold" panose="020B0606030504020204" pitchFamily="34" charset="0"/>
                <a:cs typeface="Open Sans Semibold" panose="020B0606030504020204" pitchFamily="34" charset="0"/>
              </a:rPr>
              <a:t>Educational materials on SDM and other options</a:t>
            </a:r>
          </a:p>
          <a:p>
            <a:pPr marL="571500" indent="-571500">
              <a:buFont typeface="Wingdings" pitchFamily="2" charset="2"/>
              <a:buChar char="ü"/>
            </a:pPr>
            <a:r>
              <a:rPr lang="en-US" sz="4000" b="1" dirty="0">
                <a:latin typeface="Open Sans Semibold" panose="020B0606030504020204" pitchFamily="34" charset="0"/>
                <a:ea typeface="Open Sans Semibold" panose="020B0606030504020204" pitchFamily="34" charset="0"/>
                <a:cs typeface="Open Sans Semibold" panose="020B0606030504020204" pitchFamily="34" charset="0"/>
              </a:rPr>
              <a:t>Research and data</a:t>
            </a:r>
          </a:p>
          <a:p>
            <a:pPr marL="571500" indent="-571500">
              <a:buFont typeface="Wingdings" pitchFamily="2" charset="2"/>
              <a:buChar char="ü"/>
            </a:pPr>
            <a:r>
              <a:rPr lang="en-US" sz="4000" b="1" dirty="0">
                <a:latin typeface="Open Sans Semibold" panose="020B0606030504020204" pitchFamily="34" charset="0"/>
                <a:ea typeface="Open Sans Semibold" panose="020B0606030504020204" pitchFamily="34" charset="0"/>
                <a:cs typeface="Open Sans Semibold" panose="020B0606030504020204" pitchFamily="34" charset="0"/>
              </a:rPr>
              <a:t>Court procedures information</a:t>
            </a:r>
          </a:p>
          <a:p>
            <a:pPr marL="571500" indent="-571500">
              <a:buFont typeface="Wingdings" pitchFamily="2" charset="2"/>
              <a:buChar char="ü"/>
            </a:pPr>
            <a:r>
              <a:rPr lang="en-US" sz="4000" b="1" dirty="0">
                <a:latin typeface="Open Sans Semibold" panose="020B0606030504020204" pitchFamily="34" charset="0"/>
                <a:ea typeface="Open Sans Semibold" panose="020B0606030504020204" pitchFamily="34" charset="0"/>
                <a:cs typeface="Open Sans Semibold" panose="020B0606030504020204" pitchFamily="34" charset="0"/>
              </a:rPr>
              <a:t>Articles</a:t>
            </a:r>
          </a:p>
        </p:txBody>
      </p:sp>
    </p:spTree>
    <p:extLst>
      <p:ext uri="{BB962C8B-B14F-4D97-AF65-F5344CB8AC3E}">
        <p14:creationId xmlns:p14="http://schemas.microsoft.com/office/powerpoint/2010/main" val="291058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A Message from the NC DPI Exceptional Children's Director – BladenOnline.com">
            <a:extLst>
              <a:ext uri="{FF2B5EF4-FFF2-40B4-BE49-F238E27FC236}">
                <a16:creationId xmlns:a16="http://schemas.microsoft.com/office/drawing/2014/main" id="{278A7598-9035-524F-87A0-8A65D1E1CC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1667" y="3412951"/>
            <a:ext cx="5039459" cy="312977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821417" y="285473"/>
            <a:ext cx="4664823" cy="2025040"/>
          </a:xfrm>
          <a:prstGeom prst="rect">
            <a:avLst/>
          </a:prstGeom>
        </p:spPr>
      </p:pic>
      <p:pic>
        <p:nvPicPr>
          <p:cNvPr id="3086" name="Picture 14" descr="First In Families of North Carolina - Home | Facebook">
            <a:extLst>
              <a:ext uri="{FF2B5EF4-FFF2-40B4-BE49-F238E27FC236}">
                <a16:creationId xmlns:a16="http://schemas.microsoft.com/office/drawing/2014/main" id="{0D9C07F6-9C5A-6846-9386-DFF32A970E0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822" y="-32760"/>
            <a:ext cx="2698072" cy="268608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Welcome to the Family Support Network™ of North Carolina | fsnnc.org">
            <a:extLst>
              <a:ext uri="{FF2B5EF4-FFF2-40B4-BE49-F238E27FC236}">
                <a16:creationId xmlns:a16="http://schemas.microsoft.com/office/drawing/2014/main" id="{95398CC4-4976-3B4F-A8CA-DFD1E22F222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36223" y="2582586"/>
            <a:ext cx="2639739" cy="11066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chool of Government Logos | UNC School of Government">
            <a:extLst>
              <a:ext uri="{FF2B5EF4-FFF2-40B4-BE49-F238E27FC236}">
                <a16:creationId xmlns:a16="http://schemas.microsoft.com/office/drawing/2014/main" id="{F239E4E9-BD04-DB44-80BB-CCC45766703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28" y="6097933"/>
            <a:ext cx="3387108" cy="25943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0015CB0-33ED-FC42-A45C-C9743A717EF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8446" y="8245915"/>
            <a:ext cx="2928471" cy="150541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AOC ASIS Access | North Carolina Bail Agents Association">
            <a:extLst>
              <a:ext uri="{FF2B5EF4-FFF2-40B4-BE49-F238E27FC236}">
                <a16:creationId xmlns:a16="http://schemas.microsoft.com/office/drawing/2014/main" id="{43C418C1-CA82-944A-8DB8-B6F6759290E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44267" y="6506805"/>
            <a:ext cx="5007454" cy="1464681"/>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North Carolina State Bar Board of Legal Specialization, Certified Attorney">
            <a:extLst>
              <a:ext uri="{FF2B5EF4-FFF2-40B4-BE49-F238E27FC236}">
                <a16:creationId xmlns:a16="http://schemas.microsoft.com/office/drawing/2014/main" id="{D9FF4B57-3E2A-644E-ADEF-F822E53F741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26749" y="7770713"/>
            <a:ext cx="2338730" cy="233873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The NC ABLE Program | North Carolina 529 College Savings Plan: Ratings, Tax  Benefits, Fees and Performance">
            <a:extLst>
              <a:ext uri="{FF2B5EF4-FFF2-40B4-BE49-F238E27FC236}">
                <a16:creationId xmlns:a16="http://schemas.microsoft.com/office/drawing/2014/main" id="{C914B8DD-C91A-0B46-A3E7-1CC8892D2D2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902394" y="1487587"/>
            <a:ext cx="4144872" cy="250121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OME | NC4A">
            <a:extLst>
              <a:ext uri="{FF2B5EF4-FFF2-40B4-BE49-F238E27FC236}">
                <a16:creationId xmlns:a16="http://schemas.microsoft.com/office/drawing/2014/main" id="{1AC6E63D-33D9-9044-A423-9ABD3A358FC3}"/>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7197" y="228376"/>
            <a:ext cx="2698072" cy="19027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he Arc of North Carolina - Home | Facebook">
            <a:extLst>
              <a:ext uri="{FF2B5EF4-FFF2-40B4-BE49-F238E27FC236}">
                <a16:creationId xmlns:a16="http://schemas.microsoft.com/office/drawing/2014/main" id="{303F964C-51FD-8943-8485-322E50BA292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929704" y="3686868"/>
            <a:ext cx="3294637" cy="2340926"/>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New Logos, Brand Guidance Now Available for DHHS | NCDHHS">
            <a:extLst>
              <a:ext uri="{FF2B5EF4-FFF2-40B4-BE49-F238E27FC236}">
                <a16:creationId xmlns:a16="http://schemas.microsoft.com/office/drawing/2014/main" id="{D6773840-4AE8-3146-B79F-8CDB3C919D52}"/>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574553" y="7967735"/>
            <a:ext cx="5351692" cy="3000769"/>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NAMI North Carolina">
            <a:extLst>
              <a:ext uri="{FF2B5EF4-FFF2-40B4-BE49-F238E27FC236}">
                <a16:creationId xmlns:a16="http://schemas.microsoft.com/office/drawing/2014/main" id="{BF66E46D-54A5-354C-A2F3-82455FD77E2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371662" y="5706506"/>
            <a:ext cx="2801701" cy="2801701"/>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a:extLst>
              <a:ext uri="{FF2B5EF4-FFF2-40B4-BE49-F238E27FC236}">
                <a16:creationId xmlns:a16="http://schemas.microsoft.com/office/drawing/2014/main" id="{1ED2E598-2F60-B94C-92D3-F15E2E428DF4}"/>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04957" y="23366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enters | NC Statewide Independent Living Council">
            <a:extLst>
              <a:ext uri="{FF2B5EF4-FFF2-40B4-BE49-F238E27FC236}">
                <a16:creationId xmlns:a16="http://schemas.microsoft.com/office/drawing/2014/main" id="{0B3A64DE-1632-F641-96D7-46D1F8DE948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433731" y="2354400"/>
            <a:ext cx="3736068" cy="1567431"/>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North Carolina Guardianship Association - Home | Facebook">
            <a:extLst>
              <a:ext uri="{FF2B5EF4-FFF2-40B4-BE49-F238E27FC236}">
                <a16:creationId xmlns:a16="http://schemas.microsoft.com/office/drawing/2014/main" id="{0CB95A55-A647-FA40-88BC-68308AC4A846}"/>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899841" y="8077070"/>
            <a:ext cx="3212067" cy="1815516"/>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OUTreach | Trillium Health Resources">
            <a:extLst>
              <a:ext uri="{FF2B5EF4-FFF2-40B4-BE49-F238E27FC236}">
                <a16:creationId xmlns:a16="http://schemas.microsoft.com/office/drawing/2014/main" id="{56AE64B5-EFCD-2442-8B2D-856E6853B863}"/>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3440742" y="6534962"/>
            <a:ext cx="4936905" cy="1714382"/>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Help Stop Distracted Driving! Ask Your Senator to Support Hands Free NC. |  AARP">
            <a:extLst>
              <a:ext uri="{FF2B5EF4-FFF2-40B4-BE49-F238E27FC236}">
                <a16:creationId xmlns:a16="http://schemas.microsoft.com/office/drawing/2014/main" id="{119A75A2-245B-C747-A588-06E02629187F}"/>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58214" y="2819137"/>
            <a:ext cx="3396298" cy="1000841"/>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Home | NC Complex Mental Health and Intellectual Developmental Disabilities  Resources">
            <a:extLst>
              <a:ext uri="{FF2B5EF4-FFF2-40B4-BE49-F238E27FC236}">
                <a16:creationId xmlns:a16="http://schemas.microsoft.com/office/drawing/2014/main" id="{69BFAE64-B464-BB47-8D47-465FFF05768A}"/>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5634534" y="412962"/>
            <a:ext cx="4424225" cy="1470970"/>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North Carolina Superior Court Clerks Conference 2021-2022 Sworn Officers –  6PARK.NEWS/NORTHCAROLINA">
            <a:extLst>
              <a:ext uri="{FF2B5EF4-FFF2-40B4-BE49-F238E27FC236}">
                <a16:creationId xmlns:a16="http://schemas.microsoft.com/office/drawing/2014/main" id="{F90EBCF3-96F4-C54F-9545-AEE05C5DB188}"/>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8485709" y="7904304"/>
            <a:ext cx="3717461" cy="20817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DEE563E-A7CE-2145-8922-D9E81A58C1C5}"/>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153502" y="3317788"/>
            <a:ext cx="5054600" cy="25983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picture containing diagram&#10;&#10;Description automatically generated">
            <a:extLst>
              <a:ext uri="{FF2B5EF4-FFF2-40B4-BE49-F238E27FC236}">
                <a16:creationId xmlns:a16="http://schemas.microsoft.com/office/drawing/2014/main" id="{E2930E19-E4D5-4057-B8A5-52779E95C65B}"/>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910064" y="4633316"/>
            <a:ext cx="1806949" cy="1818154"/>
          </a:xfrm>
          <a:prstGeom prst="rect">
            <a:avLst/>
          </a:prstGeom>
        </p:spPr>
      </p:pic>
      <p:pic>
        <p:nvPicPr>
          <p:cNvPr id="3078" name="Picture 6">
            <a:extLst>
              <a:ext uri="{FF2B5EF4-FFF2-40B4-BE49-F238E27FC236}">
                <a16:creationId xmlns:a16="http://schemas.microsoft.com/office/drawing/2014/main" id="{56A551BF-8E66-5349-BFAC-4187BDBEED0B}"/>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3223063" y="3989435"/>
            <a:ext cx="4973985" cy="2526262"/>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enters | NC Statewide Independent Living Council">
            <a:extLst>
              <a:ext uri="{FF2B5EF4-FFF2-40B4-BE49-F238E27FC236}">
                <a16:creationId xmlns:a16="http://schemas.microsoft.com/office/drawing/2014/main" id="{DB575EEB-24E3-D44C-BC40-17AD916715EE}"/>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9144122" y="5387577"/>
            <a:ext cx="381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Disability Rights North Carolina (DRNC) Unveils New Logo - Disability  Rights North Carolina">
            <a:extLst>
              <a:ext uri="{FF2B5EF4-FFF2-40B4-BE49-F238E27FC236}">
                <a16:creationId xmlns:a16="http://schemas.microsoft.com/office/drawing/2014/main" id="{84D28247-592F-A841-BBC4-44ED9D75365F}"/>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11918632" y="2428622"/>
            <a:ext cx="2723763" cy="211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850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erson sitting at a desk&#10;&#10;Description automatically generated with low confidence">
            <a:extLst>
              <a:ext uri="{FF2B5EF4-FFF2-40B4-BE49-F238E27FC236}">
                <a16:creationId xmlns:a16="http://schemas.microsoft.com/office/drawing/2014/main" id="{300900F4-9DDD-F241-B208-1050B637D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1741" y="4501409"/>
            <a:ext cx="6535271" cy="3673289"/>
          </a:xfrm>
          <a:prstGeom prst="rect">
            <a:avLst/>
          </a:prstGeom>
        </p:spPr>
      </p:pic>
      <p:pic>
        <p:nvPicPr>
          <p:cNvPr id="23" name="Picture 22" descr="A person sitting in a chair&#10;&#10;Description automatically generated">
            <a:extLst>
              <a:ext uri="{FF2B5EF4-FFF2-40B4-BE49-F238E27FC236}">
                <a16:creationId xmlns:a16="http://schemas.microsoft.com/office/drawing/2014/main" id="{B9D2517B-B388-DF4B-87B8-D76499852C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0386" y="5409500"/>
            <a:ext cx="10011485" cy="5524500"/>
          </a:xfrm>
          <a:prstGeom prst="rect">
            <a:avLst/>
          </a:prstGeom>
        </p:spPr>
      </p:pic>
      <p:pic>
        <p:nvPicPr>
          <p:cNvPr id="11" name="Picture 10" descr="A picture containing person, indoor&#10;&#10;Description automatically generated">
            <a:extLst>
              <a:ext uri="{FF2B5EF4-FFF2-40B4-BE49-F238E27FC236}">
                <a16:creationId xmlns:a16="http://schemas.microsoft.com/office/drawing/2014/main" id="{1A93DDB4-CFA0-E041-AA9D-AA28A068BB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35278" y="2930979"/>
            <a:ext cx="8044982" cy="4539310"/>
          </a:xfrm>
          <a:prstGeom prst="rect">
            <a:avLst/>
          </a:prstGeom>
        </p:spPr>
      </p:pic>
      <p:pic>
        <p:nvPicPr>
          <p:cNvPr id="3" name="Picture 2" descr="A person sitting in a chair with a computer&#10;&#10;Description automatically generated with medium confidence">
            <a:extLst>
              <a:ext uri="{FF2B5EF4-FFF2-40B4-BE49-F238E27FC236}">
                <a16:creationId xmlns:a16="http://schemas.microsoft.com/office/drawing/2014/main" id="{553B3623-8EE2-5D4D-A21A-4DF09EA6ED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8354" y="-807132"/>
            <a:ext cx="11582400" cy="6515100"/>
          </a:xfrm>
          <a:prstGeom prst="rect">
            <a:avLst/>
          </a:prstGeom>
        </p:spPr>
      </p:pic>
      <p:pic>
        <p:nvPicPr>
          <p:cNvPr id="36" name="Picture 35">
            <a:extLst>
              <a:ext uri="{FF2B5EF4-FFF2-40B4-BE49-F238E27FC236}">
                <a16:creationId xmlns:a16="http://schemas.microsoft.com/office/drawing/2014/main" id="{66A48315-8A94-2B40-8081-F60ADCE122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0830" y="-117032"/>
            <a:ext cx="5957870" cy="3351301"/>
          </a:xfrm>
          <a:prstGeom prst="rect">
            <a:avLst/>
          </a:prstGeom>
        </p:spPr>
      </p:pic>
      <p:pic>
        <p:nvPicPr>
          <p:cNvPr id="7" name="Picture 6" descr="A person and person sitting at a table with drinks&#10;&#10;Description automatically generated with medium confidence">
            <a:extLst>
              <a:ext uri="{FF2B5EF4-FFF2-40B4-BE49-F238E27FC236}">
                <a16:creationId xmlns:a16="http://schemas.microsoft.com/office/drawing/2014/main" id="{6DDEDA4F-B6CE-904B-8A39-E67949AB14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87174" y="-486113"/>
            <a:ext cx="7258024" cy="4081939"/>
          </a:xfrm>
          <a:prstGeom prst="rect">
            <a:avLst/>
          </a:prstGeom>
        </p:spPr>
      </p:pic>
      <p:pic>
        <p:nvPicPr>
          <p:cNvPr id="9" name="Picture 8">
            <a:extLst>
              <a:ext uri="{FF2B5EF4-FFF2-40B4-BE49-F238E27FC236}">
                <a16:creationId xmlns:a16="http://schemas.microsoft.com/office/drawing/2014/main" id="{D8939781-A0F6-404C-8FD8-54BFC6AC71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95097" y="6151285"/>
            <a:ext cx="8893387" cy="5002530"/>
          </a:xfrm>
          <a:prstGeom prst="rect">
            <a:avLst/>
          </a:prstGeom>
        </p:spPr>
      </p:pic>
      <p:pic>
        <p:nvPicPr>
          <p:cNvPr id="17" name="Picture 16" descr="A person sitting on a bench&#10;&#10;Description automatically generated with low confidence">
            <a:extLst>
              <a:ext uri="{FF2B5EF4-FFF2-40B4-BE49-F238E27FC236}">
                <a16:creationId xmlns:a16="http://schemas.microsoft.com/office/drawing/2014/main" id="{9853D46A-E7FF-E541-A154-D26F65AAB30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8046" y="-1092479"/>
            <a:ext cx="9821333" cy="5524500"/>
          </a:xfrm>
          <a:prstGeom prst="rect">
            <a:avLst/>
          </a:prstGeom>
        </p:spPr>
      </p:pic>
      <p:pic>
        <p:nvPicPr>
          <p:cNvPr id="34" name="Picture 33">
            <a:extLst>
              <a:ext uri="{FF2B5EF4-FFF2-40B4-BE49-F238E27FC236}">
                <a16:creationId xmlns:a16="http://schemas.microsoft.com/office/drawing/2014/main" id="{9F62A8D8-93DC-7D4C-BE11-312148A4E9A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437559" y="-709878"/>
            <a:ext cx="6502400" cy="4876800"/>
          </a:xfrm>
          <a:prstGeom prst="rect">
            <a:avLst/>
          </a:prstGeom>
        </p:spPr>
      </p:pic>
      <p:pic>
        <p:nvPicPr>
          <p:cNvPr id="25" name="Picture 24" descr="A person sitting on a couch&#10;&#10;Description automatically generated with low confidence">
            <a:extLst>
              <a:ext uri="{FF2B5EF4-FFF2-40B4-BE49-F238E27FC236}">
                <a16:creationId xmlns:a16="http://schemas.microsoft.com/office/drawing/2014/main" id="{514C9357-AE44-CB4A-8D70-123D5CBA7A5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63408" y="6677600"/>
            <a:ext cx="7115784" cy="4033445"/>
          </a:xfrm>
          <a:prstGeom prst="rect">
            <a:avLst/>
          </a:prstGeom>
        </p:spPr>
      </p:pic>
      <p:pic>
        <p:nvPicPr>
          <p:cNvPr id="29" name="Picture 28" descr="A person pushing a person in a wheelchair in a forest&#10;&#10;Description automatically generated with medium confidence">
            <a:extLst>
              <a:ext uri="{FF2B5EF4-FFF2-40B4-BE49-F238E27FC236}">
                <a16:creationId xmlns:a16="http://schemas.microsoft.com/office/drawing/2014/main" id="{322CD5DD-2EDF-7D4B-B2C5-901248C8CEB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92572" y="2816667"/>
            <a:ext cx="7624482" cy="4287370"/>
          </a:xfrm>
          <a:prstGeom prst="rect">
            <a:avLst/>
          </a:prstGeom>
        </p:spPr>
      </p:pic>
      <p:pic>
        <p:nvPicPr>
          <p:cNvPr id="35" name="Picture 34">
            <a:extLst>
              <a:ext uri="{FF2B5EF4-FFF2-40B4-BE49-F238E27FC236}">
                <a16:creationId xmlns:a16="http://schemas.microsoft.com/office/drawing/2014/main" id="{5304C722-7070-544A-A420-F20CEC238BE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403317" y="6192879"/>
            <a:ext cx="7284482" cy="4097521"/>
          </a:xfrm>
          <a:prstGeom prst="rect">
            <a:avLst/>
          </a:prstGeom>
        </p:spPr>
      </p:pic>
      <p:pic>
        <p:nvPicPr>
          <p:cNvPr id="38" name="Picture 37">
            <a:extLst>
              <a:ext uri="{FF2B5EF4-FFF2-40B4-BE49-F238E27FC236}">
                <a16:creationId xmlns:a16="http://schemas.microsoft.com/office/drawing/2014/main" id="{406E39A5-64C4-9E4C-9B19-F1C8447053D3}"/>
              </a:ext>
            </a:extLst>
          </p:cNvPr>
          <p:cNvPicPr>
            <a:picLocks noChangeAspect="1"/>
          </p:cNvPicPr>
          <p:nvPr/>
        </p:nvPicPr>
        <p:blipFill>
          <a:blip r:embed="rId15"/>
          <a:stretch>
            <a:fillRect/>
          </a:stretch>
        </p:blipFill>
        <p:spPr>
          <a:xfrm>
            <a:off x="9137650" y="5137150"/>
            <a:ext cx="12700" cy="12700"/>
          </a:xfrm>
          <a:prstGeom prst="rect">
            <a:avLst/>
          </a:prstGeom>
        </p:spPr>
      </p:pic>
      <p:pic>
        <p:nvPicPr>
          <p:cNvPr id="39" name="Picture 38">
            <a:extLst>
              <a:ext uri="{FF2B5EF4-FFF2-40B4-BE49-F238E27FC236}">
                <a16:creationId xmlns:a16="http://schemas.microsoft.com/office/drawing/2014/main" id="{D20938CD-ECBC-5C49-A292-2D7D500CF27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64978" y="3825415"/>
            <a:ext cx="6107289" cy="3435350"/>
          </a:xfrm>
          <a:prstGeom prst="rect">
            <a:avLst/>
          </a:prstGeom>
        </p:spPr>
      </p:pic>
      <p:pic>
        <p:nvPicPr>
          <p:cNvPr id="5" name="Picture 4" descr="A person holding a pair of boxing gloves&#10;&#10;Description automatically generated with low confidence">
            <a:extLst>
              <a:ext uri="{FF2B5EF4-FFF2-40B4-BE49-F238E27FC236}">
                <a16:creationId xmlns:a16="http://schemas.microsoft.com/office/drawing/2014/main" id="{7C7147C5-2D16-1E48-9D8C-91DE1F9459F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434905" y="2675313"/>
            <a:ext cx="8128374" cy="4572211"/>
          </a:xfrm>
          <a:prstGeom prst="rect">
            <a:avLst/>
          </a:prstGeom>
        </p:spPr>
      </p:pic>
      <p:pic>
        <p:nvPicPr>
          <p:cNvPr id="21" name="Picture 20" descr="Two people sitting at a table&#10;&#10;Description automatically generated with medium confidence">
            <a:extLst>
              <a:ext uri="{FF2B5EF4-FFF2-40B4-BE49-F238E27FC236}">
                <a16:creationId xmlns:a16="http://schemas.microsoft.com/office/drawing/2014/main" id="{37825CD5-56DB-634A-B898-019D6BFAA3D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161421" y="6274549"/>
            <a:ext cx="7924799" cy="4457700"/>
          </a:xfrm>
          <a:prstGeom prst="rect">
            <a:avLst/>
          </a:prstGeom>
        </p:spPr>
      </p:pic>
    </p:spTree>
    <p:extLst>
      <p:ext uri="{BB962C8B-B14F-4D97-AF65-F5344CB8AC3E}">
        <p14:creationId xmlns:p14="http://schemas.microsoft.com/office/powerpoint/2010/main" val="980863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sp>
          <p:nvSpPr>
            <p:cNvPr id="7" name="Freeform 7"/>
            <p:cNvSpPr/>
            <p:nvPr/>
          </p:nvSpPr>
          <p:spPr>
            <a:xfrm>
              <a:off x="490635" y="1284877"/>
              <a:ext cx="17323036" cy="1555925"/>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pic>
        <p:nvPicPr>
          <p:cNvPr id="14" name="Picture 2">
            <a:extLst>
              <a:ext uri="{FF2B5EF4-FFF2-40B4-BE49-F238E27FC236}">
                <a16:creationId xmlns:a16="http://schemas.microsoft.com/office/drawing/2014/main" id="{40E3089F-1C3B-E44B-9D93-DCF6363481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
        <p:nvSpPr>
          <p:cNvPr id="2" name="TextBox 1">
            <a:extLst>
              <a:ext uri="{FF2B5EF4-FFF2-40B4-BE49-F238E27FC236}">
                <a16:creationId xmlns:a16="http://schemas.microsoft.com/office/drawing/2014/main" id="{BAA798F7-84FC-784A-863A-CDED1F9C8CE7}"/>
              </a:ext>
            </a:extLst>
          </p:cNvPr>
          <p:cNvSpPr txBox="1"/>
          <p:nvPr/>
        </p:nvSpPr>
        <p:spPr>
          <a:xfrm>
            <a:off x="1494961" y="7231210"/>
            <a:ext cx="15298078" cy="2308324"/>
          </a:xfrm>
          <a:prstGeom prst="rect">
            <a:avLst/>
          </a:prstGeom>
          <a:noFill/>
        </p:spPr>
        <p:txBody>
          <a:bodyPr wrap="square" lIns="91440" tIns="45720" rIns="91440" bIns="45720" rtlCol="0" anchor="t">
            <a:spAutoFit/>
          </a:bodyPr>
          <a:lstStyle/>
          <a:p>
            <a:pPr algn="ctr"/>
            <a:r>
              <a:rPr lang="en-US" sz="4800" dirty="0">
                <a:latin typeface="Open Sans"/>
                <a:ea typeface="Open Sans"/>
                <a:cs typeface="Open Sans"/>
              </a:rPr>
              <a:t>Thank You!</a:t>
            </a:r>
            <a:endParaRPr lang="en-US" sz="48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4800" dirty="0">
              <a:latin typeface="Open Sans"/>
              <a:ea typeface="Open Sans"/>
              <a:cs typeface="Open Sans"/>
              <a:hlinkClick r:id="rId4"/>
            </a:endParaRPr>
          </a:p>
          <a:p>
            <a:pPr algn="ctr"/>
            <a:r>
              <a:rPr lang="en-US" sz="4800" dirty="0">
                <a:latin typeface="Open Sans"/>
                <a:ea typeface="Open Sans"/>
                <a:cs typeface="Open Sans"/>
                <a:hlinkClick r:id="rId4"/>
              </a:rPr>
              <a:t>Click here</a:t>
            </a:r>
            <a:r>
              <a:rPr lang="en-US" sz="4800" dirty="0">
                <a:latin typeface="Open Sans"/>
                <a:ea typeface="Open Sans"/>
                <a:cs typeface="Open Sans"/>
              </a:rPr>
              <a:t> to tell us what you think of this training</a:t>
            </a:r>
          </a:p>
        </p:txBody>
      </p:sp>
      <p:pic>
        <p:nvPicPr>
          <p:cNvPr id="15" name="Picture 2">
            <a:extLst>
              <a:ext uri="{FF2B5EF4-FFF2-40B4-BE49-F238E27FC236}">
                <a16:creationId xmlns:a16="http://schemas.microsoft.com/office/drawing/2014/main" id="{58C0E034-52BC-5643-8A95-CE9BB1BF8A51}"/>
              </a:ext>
            </a:extLst>
          </p:cNvPr>
          <p:cNvPicPr>
            <a:picLocks noChangeAspect="1"/>
          </p:cNvPicPr>
          <p:nvPr/>
        </p:nvPicPr>
        <p:blipFill>
          <a:blip r:embed="rId3"/>
          <a:srcRect/>
          <a:stretch>
            <a:fillRect/>
          </a:stretch>
        </p:blipFill>
        <p:spPr>
          <a:xfrm>
            <a:off x="3662467" y="2309492"/>
            <a:ext cx="10963066" cy="4759163"/>
          </a:xfrm>
          <a:prstGeom prst="rect">
            <a:avLst/>
          </a:prstGeom>
        </p:spPr>
      </p:pic>
    </p:spTree>
    <p:extLst>
      <p:ext uri="{BB962C8B-B14F-4D97-AF65-F5344CB8AC3E}">
        <p14:creationId xmlns:p14="http://schemas.microsoft.com/office/powerpoint/2010/main" val="1278938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467264" y="-607156"/>
            <a:ext cx="13360253" cy="2445575"/>
            <a:chOff x="0" y="0"/>
            <a:chExt cx="17813671" cy="3260767"/>
          </a:xfrm>
        </p:grpSpPr>
        <p:grpSp>
          <p:nvGrpSpPr>
            <p:cNvPr id="3" name="Group 3"/>
            <p:cNvGrpSpPr/>
            <p:nvPr/>
          </p:nvGrpSpPr>
          <p:grpSpPr>
            <a:xfrm>
              <a:off x="0" y="0"/>
              <a:ext cx="17334680" cy="3260767"/>
              <a:chOff x="0" y="0"/>
              <a:chExt cx="3963992" cy="745653"/>
            </a:xfrm>
          </p:grpSpPr>
          <p:sp>
            <p:nvSpPr>
              <p:cNvPr id="4" name="Freeform 4"/>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5" name="Group 5"/>
            <p:cNvGrpSpPr/>
            <p:nvPr/>
          </p:nvGrpSpPr>
          <p:grpSpPr>
            <a:xfrm>
              <a:off x="490635" y="1284877"/>
              <a:ext cx="17323036" cy="1555929"/>
              <a:chOff x="0" y="0"/>
              <a:chExt cx="3961329" cy="355801"/>
            </a:xfrm>
          </p:grpSpPr>
          <p:sp>
            <p:nvSpPr>
              <p:cNvPr id="6" name="Freeform 6"/>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7" name="Group 7"/>
            <p:cNvGrpSpPr/>
            <p:nvPr/>
          </p:nvGrpSpPr>
          <p:grpSpPr>
            <a:xfrm>
              <a:off x="17334680" y="806652"/>
              <a:ext cx="478991" cy="478225"/>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0" name="Group 10"/>
          <p:cNvGrpSpPr/>
          <p:nvPr/>
        </p:nvGrpSpPr>
        <p:grpSpPr>
          <a:xfrm>
            <a:off x="0" y="9909953"/>
            <a:ext cx="18288000" cy="450526"/>
            <a:chOff x="0" y="0"/>
            <a:chExt cx="6186311" cy="152400"/>
          </a:xfrm>
        </p:grpSpPr>
        <p:sp>
          <p:nvSpPr>
            <p:cNvPr id="11" name="Freeform 11"/>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grpSp>
        <p:nvGrpSpPr>
          <p:cNvPr id="12" name="Group 12"/>
          <p:cNvGrpSpPr/>
          <p:nvPr/>
        </p:nvGrpSpPr>
        <p:grpSpPr>
          <a:xfrm>
            <a:off x="12966156" y="2351660"/>
            <a:ext cx="4430952" cy="7243320"/>
            <a:chOff x="0" y="0"/>
            <a:chExt cx="1177958" cy="1792466"/>
          </a:xfrm>
        </p:grpSpPr>
        <p:sp>
          <p:nvSpPr>
            <p:cNvPr id="13" name="Freeform 13"/>
            <p:cNvSpPr/>
            <p:nvPr/>
          </p:nvSpPr>
          <p:spPr>
            <a:xfrm>
              <a:off x="0" y="0"/>
              <a:ext cx="1177958" cy="1792466"/>
            </a:xfrm>
            <a:custGeom>
              <a:avLst/>
              <a:gdLst/>
              <a:ahLst/>
              <a:cxnLst/>
              <a:rect l="l" t="t" r="r" b="b"/>
              <a:pathLst>
                <a:path w="1177958" h="1792466">
                  <a:moveTo>
                    <a:pt x="1053498" y="1792466"/>
                  </a:moveTo>
                  <a:lnTo>
                    <a:pt x="124460" y="1792466"/>
                  </a:lnTo>
                  <a:cubicBezTo>
                    <a:pt x="55880" y="1792466"/>
                    <a:pt x="0" y="1736586"/>
                    <a:pt x="0" y="1668006"/>
                  </a:cubicBezTo>
                  <a:lnTo>
                    <a:pt x="0" y="124460"/>
                  </a:lnTo>
                  <a:cubicBezTo>
                    <a:pt x="0" y="55880"/>
                    <a:pt x="55880" y="0"/>
                    <a:pt x="124460" y="0"/>
                  </a:cubicBezTo>
                  <a:lnTo>
                    <a:pt x="1053498" y="0"/>
                  </a:lnTo>
                  <a:cubicBezTo>
                    <a:pt x="1122078" y="0"/>
                    <a:pt x="1177958" y="55880"/>
                    <a:pt x="1177958" y="124460"/>
                  </a:cubicBezTo>
                  <a:lnTo>
                    <a:pt x="1177958" y="1668006"/>
                  </a:lnTo>
                  <a:cubicBezTo>
                    <a:pt x="1177958" y="1736586"/>
                    <a:pt x="1122078" y="1792466"/>
                    <a:pt x="1053498" y="1792466"/>
                  </a:cubicBezTo>
                  <a:close/>
                </a:path>
              </a:pathLst>
            </a:custGeom>
            <a:solidFill>
              <a:srgbClr val="00AA95"/>
            </a:solidFill>
          </p:spPr>
        </p:sp>
      </p:grpSp>
      <p:grpSp>
        <p:nvGrpSpPr>
          <p:cNvPr id="15" name="Group 15"/>
          <p:cNvGrpSpPr/>
          <p:nvPr/>
        </p:nvGrpSpPr>
        <p:grpSpPr>
          <a:xfrm>
            <a:off x="1316742" y="2278820"/>
            <a:ext cx="14172683" cy="7316160"/>
            <a:chOff x="0" y="0"/>
            <a:chExt cx="18896910" cy="9087064"/>
          </a:xfrm>
        </p:grpSpPr>
        <p:grpSp>
          <p:nvGrpSpPr>
            <p:cNvPr id="16" name="Group 16"/>
            <p:cNvGrpSpPr/>
            <p:nvPr/>
          </p:nvGrpSpPr>
          <p:grpSpPr>
            <a:xfrm>
              <a:off x="0" y="0"/>
              <a:ext cx="18896910" cy="9087064"/>
              <a:chOff x="0" y="0"/>
              <a:chExt cx="5487131" cy="2638628"/>
            </a:xfrm>
          </p:grpSpPr>
          <p:sp>
            <p:nvSpPr>
              <p:cNvPr id="17" name="Freeform 17"/>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sp>
        </p:grpSp>
        <p:grpSp>
          <p:nvGrpSpPr>
            <p:cNvPr id="18" name="Group 18"/>
            <p:cNvGrpSpPr/>
            <p:nvPr/>
          </p:nvGrpSpPr>
          <p:grpSpPr>
            <a:xfrm>
              <a:off x="17401308" y="0"/>
              <a:ext cx="1495602" cy="9087064"/>
              <a:chOff x="0" y="0"/>
              <a:chExt cx="1913890" cy="11628522"/>
            </a:xfrm>
          </p:grpSpPr>
          <p:sp>
            <p:nvSpPr>
              <p:cNvPr id="19" name="Freeform 19"/>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0" name="TextBox 20"/>
          <p:cNvSpPr txBox="1"/>
          <p:nvPr/>
        </p:nvSpPr>
        <p:spPr>
          <a:xfrm>
            <a:off x="1614190" y="2774156"/>
            <a:ext cx="12352726" cy="714375"/>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Extra Bold"/>
              </a:rPr>
              <a:t>You Will Learn </a:t>
            </a:r>
            <a:r>
              <a:rPr lang="en-US" sz="5000" u="sng" dirty="0">
                <a:solidFill>
                  <a:srgbClr val="000000"/>
                </a:solidFill>
                <a:latin typeface="Open Sans Extra Bold"/>
              </a:rPr>
              <a:t>What</a:t>
            </a:r>
          </a:p>
        </p:txBody>
      </p:sp>
      <p:sp>
        <p:nvSpPr>
          <p:cNvPr id="21" name="TextBox 21"/>
          <p:cNvSpPr txBox="1"/>
          <p:nvPr/>
        </p:nvSpPr>
        <p:spPr>
          <a:xfrm>
            <a:off x="1614190" y="3739775"/>
            <a:ext cx="13567442" cy="6340454"/>
          </a:xfrm>
          <a:prstGeom prst="rect">
            <a:avLst/>
          </a:prstGeom>
        </p:spPr>
        <p:txBody>
          <a:bodyPr lIns="0" tIns="0" rIns="0" bIns="0" rtlCol="0" anchor="t">
            <a:spAutoFit/>
          </a:bodyPr>
          <a:lstStyle/>
          <a:p>
            <a:pPr>
              <a:lnSpc>
                <a:spcPts val="4200"/>
              </a:lnSpc>
            </a:pPr>
            <a:r>
              <a:rPr lang="en-US" sz="3000" dirty="0">
                <a:solidFill>
                  <a:srgbClr val="000000"/>
                </a:solidFill>
                <a:latin typeface="Open Sans"/>
              </a:rPr>
              <a:t>Upon completion of this training, YOU will be able to:</a:t>
            </a:r>
          </a:p>
          <a:p>
            <a:pPr>
              <a:lnSpc>
                <a:spcPts val="4200"/>
              </a:lnSpc>
            </a:pPr>
            <a:endParaRPr lang="en-US" sz="3000" dirty="0">
              <a:solidFill>
                <a:srgbClr val="000000"/>
              </a:solidFill>
              <a:latin typeface="Open Sans"/>
            </a:endParaRPr>
          </a:p>
          <a:p>
            <a:pPr marL="457200" indent="-457200">
              <a:lnSpc>
                <a:spcPts val="4200"/>
              </a:lnSpc>
              <a:buFont typeface="Arial" panose="020B0604020202020204" pitchFamily="34" charset="0"/>
              <a:buChar char="•"/>
            </a:pPr>
            <a:r>
              <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Describe what Supported Decision-Making (SDM) is and what other options exist for supporting independence.</a:t>
            </a:r>
          </a:p>
          <a:p>
            <a:pPr>
              <a:lnSpc>
                <a:spcPts val="4200"/>
              </a:lnSpc>
            </a:pPr>
            <a:endPar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ts val="4200"/>
              </a:lnSpc>
              <a:buFont typeface="Arial" panose="020B0604020202020204" pitchFamily="34" charset="0"/>
              <a:buChar char="•"/>
            </a:pPr>
            <a:r>
              <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Select appropriate Supported Decision-Making and other options for specific independence strategies. </a:t>
            </a:r>
          </a:p>
          <a:p>
            <a:pPr>
              <a:lnSpc>
                <a:spcPts val="4200"/>
              </a:lnSpc>
            </a:pPr>
            <a:endPar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ts val="4200"/>
              </a:lnSpc>
              <a:buFont typeface="Arial" panose="020B0604020202020204" pitchFamily="34" charset="0"/>
              <a:buChar char="•"/>
            </a:pPr>
            <a:r>
              <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Explain what Rethinking Guardianship NC is and what types of information and resources are available on the Rethinking Guardianship website. </a:t>
            </a:r>
          </a:p>
          <a:p>
            <a:pPr>
              <a:lnSpc>
                <a:spcPts val="3861"/>
              </a:lnSpc>
            </a:pPr>
            <a:endParaRPr lang="en-US" sz="1200" dirty="0">
              <a:solidFill>
                <a:srgbClr val="000000"/>
              </a:solidFill>
              <a:latin typeface="Arimo"/>
            </a:endParaRPr>
          </a:p>
        </p:txBody>
      </p:sp>
      <p:pic>
        <p:nvPicPr>
          <p:cNvPr id="22" name="Picture 2">
            <a:extLst>
              <a:ext uri="{FF2B5EF4-FFF2-40B4-BE49-F238E27FC236}">
                <a16:creationId xmlns:a16="http://schemas.microsoft.com/office/drawing/2014/main" id="{A5BCCE8E-4559-6D46-B60A-0D5981816A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4741714" y="2326445"/>
            <a:ext cx="2517586" cy="6724442"/>
            <a:chOff x="0" y="0"/>
            <a:chExt cx="660400" cy="1763920"/>
          </a:xfrm>
        </p:grpSpPr>
        <p:sp>
          <p:nvSpPr>
            <p:cNvPr id="15" name="Freeform 15"/>
            <p:cNvSpPr/>
            <p:nvPr/>
          </p:nvSpPr>
          <p:spPr>
            <a:xfrm>
              <a:off x="0" y="0"/>
              <a:ext cx="660400" cy="1763920"/>
            </a:xfrm>
            <a:custGeom>
              <a:avLst/>
              <a:gdLst/>
              <a:ahLst/>
              <a:cxnLst/>
              <a:rect l="l" t="t" r="r" b="b"/>
              <a:pathLst>
                <a:path w="660400" h="1763920">
                  <a:moveTo>
                    <a:pt x="535940" y="1763920"/>
                  </a:moveTo>
                  <a:lnTo>
                    <a:pt x="124460" y="1763920"/>
                  </a:lnTo>
                  <a:cubicBezTo>
                    <a:pt x="55880" y="1763920"/>
                    <a:pt x="0" y="1708040"/>
                    <a:pt x="0" y="1639460"/>
                  </a:cubicBezTo>
                  <a:lnTo>
                    <a:pt x="0" y="124460"/>
                  </a:lnTo>
                  <a:cubicBezTo>
                    <a:pt x="0" y="55880"/>
                    <a:pt x="55880" y="0"/>
                    <a:pt x="124460" y="0"/>
                  </a:cubicBezTo>
                  <a:lnTo>
                    <a:pt x="535940" y="0"/>
                  </a:lnTo>
                  <a:cubicBezTo>
                    <a:pt x="604520" y="0"/>
                    <a:pt x="660400" y="55880"/>
                    <a:pt x="660400" y="124460"/>
                  </a:cubicBezTo>
                  <a:lnTo>
                    <a:pt x="660400" y="1639461"/>
                  </a:lnTo>
                  <a:cubicBezTo>
                    <a:pt x="660400" y="1708041"/>
                    <a:pt x="604520" y="1763920"/>
                    <a:pt x="535940" y="1763920"/>
                  </a:cubicBezTo>
                  <a:close/>
                </a:path>
              </a:pathLst>
            </a:custGeom>
            <a:solidFill>
              <a:srgbClr val="00558E"/>
            </a:solidFill>
          </p:spPr>
        </p:sp>
      </p:grpSp>
      <p:grpSp>
        <p:nvGrpSpPr>
          <p:cNvPr id="16" name="Group 16"/>
          <p:cNvGrpSpPr/>
          <p:nvPr/>
        </p:nvGrpSpPr>
        <p:grpSpPr>
          <a:xfrm>
            <a:off x="1028700" y="2326445"/>
            <a:ext cx="13983744" cy="6724442"/>
            <a:chOff x="0" y="0"/>
            <a:chExt cx="18644992" cy="8965923"/>
          </a:xfrm>
        </p:grpSpPr>
        <p:grpSp>
          <p:nvGrpSpPr>
            <p:cNvPr id="17" name="Group 17"/>
            <p:cNvGrpSpPr/>
            <p:nvPr/>
          </p:nvGrpSpPr>
          <p:grpSpPr>
            <a:xfrm>
              <a:off x="0" y="0"/>
              <a:ext cx="18644992" cy="8965923"/>
              <a:chOff x="0" y="0"/>
              <a:chExt cx="5487131" cy="2638628"/>
            </a:xfrm>
          </p:grpSpPr>
          <p:sp>
            <p:nvSpPr>
              <p:cNvPr id="18" name="Freeform 18"/>
              <p:cNvSpPr/>
              <p:nvPr/>
            </p:nvSpPr>
            <p:spPr>
              <a:xfrm>
                <a:off x="0" y="0"/>
                <a:ext cx="5487132" cy="2638628"/>
              </a:xfrm>
              <a:custGeom>
                <a:avLst/>
                <a:gdLst/>
                <a:ahLst/>
                <a:cxnLst/>
                <a:rect l="l" t="t" r="r" b="b"/>
                <a:pathLst>
                  <a:path w="5487132" h="2638628">
                    <a:moveTo>
                      <a:pt x="5362672" y="2638628"/>
                    </a:moveTo>
                    <a:lnTo>
                      <a:pt x="124460" y="2638628"/>
                    </a:lnTo>
                    <a:cubicBezTo>
                      <a:pt x="55880" y="2638628"/>
                      <a:pt x="0" y="2582748"/>
                      <a:pt x="0" y="2514168"/>
                    </a:cubicBezTo>
                    <a:lnTo>
                      <a:pt x="0" y="124460"/>
                    </a:lnTo>
                    <a:cubicBezTo>
                      <a:pt x="0" y="55880"/>
                      <a:pt x="55880" y="0"/>
                      <a:pt x="124460" y="0"/>
                    </a:cubicBezTo>
                    <a:lnTo>
                      <a:pt x="5362672" y="0"/>
                    </a:lnTo>
                    <a:cubicBezTo>
                      <a:pt x="5431251" y="0"/>
                      <a:pt x="5487132" y="55880"/>
                      <a:pt x="5487132" y="124460"/>
                    </a:cubicBezTo>
                    <a:lnTo>
                      <a:pt x="5487132" y="2514168"/>
                    </a:lnTo>
                    <a:cubicBezTo>
                      <a:pt x="5487132" y="2582748"/>
                      <a:pt x="5431251" y="2638628"/>
                      <a:pt x="5362672" y="2638628"/>
                    </a:cubicBezTo>
                    <a:close/>
                  </a:path>
                </a:pathLst>
              </a:custGeom>
              <a:solidFill>
                <a:srgbClr val="F1F1F1"/>
              </a:solidFill>
            </p:spPr>
          </p:sp>
        </p:grpSp>
        <p:grpSp>
          <p:nvGrpSpPr>
            <p:cNvPr id="19" name="Group 19"/>
            <p:cNvGrpSpPr/>
            <p:nvPr/>
          </p:nvGrpSpPr>
          <p:grpSpPr>
            <a:xfrm>
              <a:off x="17169328" y="0"/>
              <a:ext cx="1475664" cy="8965923"/>
              <a:chOff x="0" y="0"/>
              <a:chExt cx="1913890" cy="11628522"/>
            </a:xfrm>
          </p:grpSpPr>
          <p:sp>
            <p:nvSpPr>
              <p:cNvPr id="20" name="Freeform 20"/>
              <p:cNvSpPr/>
              <p:nvPr/>
            </p:nvSpPr>
            <p:spPr>
              <a:xfrm>
                <a:off x="0" y="0"/>
                <a:ext cx="1913890" cy="11628522"/>
              </a:xfrm>
              <a:custGeom>
                <a:avLst/>
                <a:gdLst/>
                <a:ahLst/>
                <a:cxnLst/>
                <a:rect l="l" t="t" r="r" b="b"/>
                <a:pathLst>
                  <a:path w="1913890" h="11628522">
                    <a:moveTo>
                      <a:pt x="0" y="0"/>
                    </a:moveTo>
                    <a:lnTo>
                      <a:pt x="1913890" y="0"/>
                    </a:lnTo>
                    <a:lnTo>
                      <a:pt x="1913890" y="11628522"/>
                    </a:lnTo>
                    <a:lnTo>
                      <a:pt x="0" y="11628522"/>
                    </a:lnTo>
                    <a:close/>
                  </a:path>
                </a:pathLst>
              </a:custGeom>
              <a:solidFill>
                <a:srgbClr val="F1F1F1"/>
              </a:solidFill>
            </p:spPr>
          </p:sp>
        </p:grpSp>
      </p:grpSp>
      <p:sp>
        <p:nvSpPr>
          <p:cNvPr id="21" name="TextBox 21"/>
          <p:cNvSpPr txBox="1"/>
          <p:nvPr/>
        </p:nvSpPr>
        <p:spPr>
          <a:xfrm>
            <a:off x="1356851" y="2695778"/>
            <a:ext cx="12610066" cy="714375"/>
          </a:xfrm>
          <a:prstGeom prst="rect">
            <a:avLst/>
          </a:prstGeom>
        </p:spPr>
        <p:txBody>
          <a:bodyPr wrap="square" lIns="0" tIns="0" rIns="0" bIns="0" rtlCol="0" anchor="t">
            <a:spAutoFit/>
          </a:bodyPr>
          <a:lstStyle/>
          <a:p>
            <a:pPr>
              <a:lnSpc>
                <a:spcPts val="5400"/>
              </a:lnSpc>
            </a:pPr>
            <a:r>
              <a:rPr lang="en-US" sz="5000" dirty="0">
                <a:solidFill>
                  <a:srgbClr val="000000"/>
                </a:solidFill>
                <a:latin typeface="Open Sans Extra Bold"/>
              </a:rPr>
              <a:t>You Will Learn </a:t>
            </a:r>
            <a:r>
              <a:rPr lang="en-US" sz="5000" u="sng" dirty="0">
                <a:solidFill>
                  <a:srgbClr val="000000"/>
                </a:solidFill>
                <a:latin typeface="Open Sans Extra Bold"/>
              </a:rPr>
              <a:t>How</a:t>
            </a:r>
          </a:p>
        </p:txBody>
      </p:sp>
      <p:sp>
        <p:nvSpPr>
          <p:cNvPr id="22" name="TextBox 22"/>
          <p:cNvSpPr txBox="1"/>
          <p:nvPr/>
        </p:nvSpPr>
        <p:spPr>
          <a:xfrm>
            <a:off x="1356850" y="3561807"/>
            <a:ext cx="13983747" cy="6348146"/>
          </a:xfrm>
          <a:prstGeom prst="rect">
            <a:avLst/>
          </a:prstGeom>
        </p:spPr>
        <p:txBody>
          <a:bodyPr wrap="square" lIns="0" tIns="0" rIns="0" bIns="0" rtlCol="0" anchor="t">
            <a:spAutoFit/>
          </a:bodyPr>
          <a:lstStyle/>
          <a:p>
            <a:pPr>
              <a:lnSpc>
                <a:spcPts val="4200"/>
              </a:lnSpc>
            </a:pPr>
            <a:r>
              <a:rPr lang="en-US" sz="3000" dirty="0">
                <a:solidFill>
                  <a:srgbClr val="000000"/>
                </a:solidFill>
                <a:latin typeface="Open Sans"/>
              </a:rPr>
              <a:t>Upon completion of this training, YOU will be able to:</a:t>
            </a:r>
          </a:p>
          <a:p>
            <a:pPr>
              <a:lnSpc>
                <a:spcPts val="4200"/>
              </a:lnSpc>
            </a:pPr>
            <a:endPar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47703" lvl="1" indent="-323852">
              <a:lnSpc>
                <a:spcPts val="4200"/>
              </a:lnSpc>
              <a:buFont typeface="Arial"/>
              <a:buChar char="•"/>
            </a:pPr>
            <a:r>
              <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Initiate use of SDM and other options to support independence of an individual being assisted. </a:t>
            </a:r>
          </a:p>
          <a:p>
            <a:pPr>
              <a:lnSpc>
                <a:spcPts val="4200"/>
              </a:lnSpc>
            </a:pPr>
            <a:endPar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47703" lvl="1" indent="-323852">
              <a:lnSpc>
                <a:spcPts val="4200"/>
              </a:lnSpc>
              <a:buFont typeface="Arial"/>
              <a:buChar char="•"/>
            </a:pPr>
            <a:r>
              <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Navigate the Rethinking Guardianship website to identify resources and information about SDM and other options.</a:t>
            </a:r>
          </a:p>
          <a:p>
            <a:pPr>
              <a:lnSpc>
                <a:spcPts val="4200"/>
              </a:lnSpc>
            </a:pPr>
            <a:endPar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47703" lvl="1" indent="-323852">
              <a:lnSpc>
                <a:spcPts val="4200"/>
              </a:lnSpc>
              <a:buFont typeface="Arial"/>
              <a:buChar char="•"/>
            </a:pPr>
            <a:r>
              <a:rPr lang="en-US"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Promote the Rethinking Guardianship website as an effective resource with personal and professional networks. </a:t>
            </a:r>
          </a:p>
          <a:p>
            <a:pPr>
              <a:lnSpc>
                <a:spcPts val="4200"/>
              </a:lnSpc>
            </a:pPr>
            <a:endParaRPr lang="en-US" sz="1200" dirty="0">
              <a:solidFill>
                <a:srgbClr val="000000"/>
              </a:solidFill>
              <a:latin typeface="Arimo"/>
            </a:endParaRPr>
          </a:p>
          <a:p>
            <a:pPr>
              <a:lnSpc>
                <a:spcPts val="3861"/>
              </a:lnSpc>
            </a:pPr>
            <a:endParaRPr lang="en-US" sz="1200" dirty="0">
              <a:solidFill>
                <a:srgbClr val="000000"/>
              </a:solidFill>
              <a:latin typeface="Arimo"/>
            </a:endParaRPr>
          </a:p>
        </p:txBody>
      </p:sp>
      <p:pic>
        <p:nvPicPr>
          <p:cNvPr id="23" name="Picture 2">
            <a:extLst>
              <a:ext uri="{FF2B5EF4-FFF2-40B4-BE49-F238E27FC236}">
                <a16:creationId xmlns:a16="http://schemas.microsoft.com/office/drawing/2014/main" id="{A9FD9995-8602-5F46-BC46-ECE8CA502CC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rot="5400000">
            <a:off x="1605095" y="3125598"/>
            <a:ext cx="4433492" cy="5644898"/>
            <a:chOff x="32893" y="0"/>
            <a:chExt cx="4975860" cy="6350000"/>
          </a:xfrm>
        </p:grpSpPr>
        <p:sp>
          <p:nvSpPr>
            <p:cNvPr id="15" name="Freeform 15"/>
            <p:cNvSpPr/>
            <p:nvPr/>
          </p:nvSpPr>
          <p:spPr>
            <a:xfrm>
              <a:off x="32893" y="0"/>
              <a:ext cx="4975860" cy="6350000"/>
            </a:xfrm>
            <a:custGeom>
              <a:avLst/>
              <a:gdLst/>
              <a:ahLst/>
              <a:cxnLst/>
              <a:rect l="l" t="t" r="r" b="b"/>
              <a:pathLst>
                <a:path w="4975860" h="6350000">
                  <a:moveTo>
                    <a:pt x="4975860" y="0"/>
                  </a:moveTo>
                  <a:lnTo>
                    <a:pt x="4975860" y="5478780"/>
                  </a:lnTo>
                  <a:lnTo>
                    <a:pt x="2486660" y="6350000"/>
                  </a:lnTo>
                  <a:lnTo>
                    <a:pt x="0" y="5478780"/>
                  </a:lnTo>
                  <a:lnTo>
                    <a:pt x="1270" y="4762500"/>
                  </a:lnTo>
                  <a:lnTo>
                    <a:pt x="6350" y="1549400"/>
                  </a:lnTo>
                  <a:lnTo>
                    <a:pt x="0" y="0"/>
                  </a:lnTo>
                  <a:lnTo>
                    <a:pt x="4975860" y="0"/>
                  </a:lnTo>
                  <a:close/>
                </a:path>
              </a:pathLst>
            </a:custGeom>
            <a:solidFill>
              <a:srgbClr val="0075C4"/>
            </a:solidFill>
          </p:spPr>
        </p:sp>
      </p:grpSp>
      <p:grpSp>
        <p:nvGrpSpPr>
          <p:cNvPr id="16" name="Group 16"/>
          <p:cNvGrpSpPr/>
          <p:nvPr/>
        </p:nvGrpSpPr>
        <p:grpSpPr>
          <a:xfrm rot="-5400000">
            <a:off x="12655025" y="3119120"/>
            <a:ext cx="4433491" cy="5657850"/>
            <a:chOff x="0" y="0"/>
            <a:chExt cx="4975860" cy="6350000"/>
          </a:xfrm>
        </p:grpSpPr>
        <p:sp>
          <p:nvSpPr>
            <p:cNvPr id="17" name="Freeform 17"/>
            <p:cNvSpPr/>
            <p:nvPr/>
          </p:nvSpPr>
          <p:spPr>
            <a:xfrm>
              <a:off x="0" y="0"/>
              <a:ext cx="4975860" cy="6350000"/>
            </a:xfrm>
            <a:custGeom>
              <a:avLst/>
              <a:gdLst/>
              <a:ahLst/>
              <a:cxnLst/>
              <a:rect l="l" t="t" r="r" b="b"/>
              <a:pathLst>
                <a:path w="4975860" h="6350000">
                  <a:moveTo>
                    <a:pt x="4975860" y="0"/>
                  </a:moveTo>
                  <a:lnTo>
                    <a:pt x="4975860" y="5478780"/>
                  </a:lnTo>
                  <a:lnTo>
                    <a:pt x="2486660" y="6350000"/>
                  </a:lnTo>
                  <a:lnTo>
                    <a:pt x="0" y="5478780"/>
                  </a:lnTo>
                  <a:lnTo>
                    <a:pt x="1270" y="4762500"/>
                  </a:lnTo>
                  <a:lnTo>
                    <a:pt x="6350" y="1549400"/>
                  </a:lnTo>
                  <a:lnTo>
                    <a:pt x="0" y="0"/>
                  </a:lnTo>
                  <a:lnTo>
                    <a:pt x="4975860" y="0"/>
                  </a:lnTo>
                  <a:close/>
                </a:path>
              </a:pathLst>
            </a:custGeom>
            <a:solidFill>
              <a:srgbClr val="003050"/>
            </a:solidFill>
          </p:spPr>
        </p:sp>
      </p:grpSp>
      <p:grpSp>
        <p:nvGrpSpPr>
          <p:cNvPr id="18" name="Group 18"/>
          <p:cNvGrpSpPr/>
          <p:nvPr/>
        </p:nvGrpSpPr>
        <p:grpSpPr>
          <a:xfrm>
            <a:off x="6490855" y="3731299"/>
            <a:ext cx="5740311" cy="4433491"/>
            <a:chOff x="0" y="0"/>
            <a:chExt cx="1941784" cy="1499724"/>
          </a:xfrm>
        </p:grpSpPr>
        <p:sp>
          <p:nvSpPr>
            <p:cNvPr id="19" name="Freeform 19"/>
            <p:cNvSpPr/>
            <p:nvPr/>
          </p:nvSpPr>
          <p:spPr>
            <a:xfrm>
              <a:off x="0" y="0"/>
              <a:ext cx="1941784" cy="1499724"/>
            </a:xfrm>
            <a:custGeom>
              <a:avLst/>
              <a:gdLst/>
              <a:ahLst/>
              <a:cxnLst/>
              <a:rect l="l" t="t" r="r" b="b"/>
              <a:pathLst>
                <a:path w="1941784" h="1499724">
                  <a:moveTo>
                    <a:pt x="0" y="0"/>
                  </a:moveTo>
                  <a:lnTo>
                    <a:pt x="1941784" y="0"/>
                  </a:lnTo>
                  <a:lnTo>
                    <a:pt x="1941784" y="1499724"/>
                  </a:lnTo>
                  <a:lnTo>
                    <a:pt x="0" y="1499724"/>
                  </a:lnTo>
                  <a:close/>
                </a:path>
              </a:pathLst>
            </a:custGeom>
            <a:solidFill>
              <a:srgbClr val="005996"/>
            </a:solidFill>
          </p:spPr>
        </p:sp>
      </p:grpSp>
      <p:sp>
        <p:nvSpPr>
          <p:cNvPr id="20" name="TextBox 20"/>
          <p:cNvSpPr txBox="1"/>
          <p:nvPr/>
        </p:nvSpPr>
        <p:spPr>
          <a:xfrm>
            <a:off x="1997880" y="5448300"/>
            <a:ext cx="3419284" cy="876300"/>
          </a:xfrm>
          <a:prstGeom prst="rect">
            <a:avLst/>
          </a:prstGeom>
        </p:spPr>
        <p:txBody>
          <a:bodyPr wrap="square" lIns="0" tIns="0" rIns="0" bIns="0" rtlCol="0" anchor="t">
            <a:spAutoFit/>
          </a:bodyPr>
          <a:lstStyle/>
          <a:p>
            <a:pPr algn="ctr">
              <a:lnSpc>
                <a:spcPts val="7180"/>
              </a:lnSpc>
            </a:pPr>
            <a:r>
              <a:rPr lang="en-US" sz="5129">
                <a:solidFill>
                  <a:srgbClr val="FFFFFF"/>
                </a:solidFill>
                <a:latin typeface="Open Sans"/>
              </a:rPr>
              <a:t>Autonomy</a:t>
            </a:r>
          </a:p>
        </p:txBody>
      </p:sp>
      <p:sp>
        <p:nvSpPr>
          <p:cNvPr id="21" name="TextBox 21"/>
          <p:cNvSpPr txBox="1"/>
          <p:nvPr/>
        </p:nvSpPr>
        <p:spPr>
          <a:xfrm>
            <a:off x="6564211" y="5034280"/>
            <a:ext cx="5306291" cy="1694815"/>
          </a:xfrm>
          <a:prstGeom prst="rect">
            <a:avLst/>
          </a:prstGeom>
        </p:spPr>
        <p:txBody>
          <a:bodyPr lIns="0" tIns="0" rIns="0" bIns="0" rtlCol="0" anchor="t">
            <a:spAutoFit/>
          </a:bodyPr>
          <a:lstStyle/>
          <a:p>
            <a:pPr algn="ctr">
              <a:lnSpc>
                <a:spcPts val="6860"/>
              </a:lnSpc>
            </a:pPr>
            <a:r>
              <a:rPr lang="en-US" sz="4900">
                <a:solidFill>
                  <a:srgbClr val="FFFFFF"/>
                </a:solidFill>
                <a:latin typeface="Open Sans"/>
              </a:rPr>
              <a:t>Supported Decision-Making</a:t>
            </a:r>
          </a:p>
        </p:txBody>
      </p:sp>
      <p:sp>
        <p:nvSpPr>
          <p:cNvPr id="22" name="TextBox 22"/>
          <p:cNvSpPr txBox="1"/>
          <p:nvPr/>
        </p:nvSpPr>
        <p:spPr>
          <a:xfrm>
            <a:off x="12792120" y="5475923"/>
            <a:ext cx="4159300" cy="887095"/>
          </a:xfrm>
          <a:prstGeom prst="rect">
            <a:avLst/>
          </a:prstGeom>
        </p:spPr>
        <p:txBody>
          <a:bodyPr lIns="0" tIns="0" rIns="0" bIns="0" rtlCol="0" anchor="t">
            <a:spAutoFit/>
          </a:bodyPr>
          <a:lstStyle/>
          <a:p>
            <a:pPr algn="ctr">
              <a:lnSpc>
                <a:spcPts val="7280"/>
              </a:lnSpc>
            </a:pPr>
            <a:r>
              <a:rPr lang="en-US" sz="5200">
                <a:solidFill>
                  <a:srgbClr val="FFFFFF"/>
                </a:solidFill>
                <a:latin typeface="Open Sans"/>
              </a:rPr>
              <a:t>Guardianship</a:t>
            </a:r>
          </a:p>
        </p:txBody>
      </p:sp>
      <p:sp>
        <p:nvSpPr>
          <p:cNvPr id="23" name="AutoShape 23"/>
          <p:cNvSpPr/>
          <p:nvPr/>
        </p:nvSpPr>
        <p:spPr>
          <a:xfrm>
            <a:off x="5837289" y="5905500"/>
            <a:ext cx="580384" cy="0"/>
          </a:xfrm>
          <a:prstGeom prst="line">
            <a:avLst/>
          </a:prstGeom>
          <a:ln w="19050" cap="rnd">
            <a:solidFill>
              <a:srgbClr val="FFFFFF"/>
            </a:solidFill>
            <a:prstDash val="solid"/>
            <a:headEnd type="none" w="sm" len="sm"/>
            <a:tailEnd type="none" w="sm" len="sm"/>
          </a:ln>
        </p:spPr>
      </p:sp>
      <p:sp>
        <p:nvSpPr>
          <p:cNvPr id="24" name="AutoShape 24"/>
          <p:cNvSpPr/>
          <p:nvPr/>
        </p:nvSpPr>
        <p:spPr>
          <a:xfrm>
            <a:off x="11770341" y="5948045"/>
            <a:ext cx="580384" cy="0"/>
          </a:xfrm>
          <a:prstGeom prst="line">
            <a:avLst/>
          </a:prstGeom>
          <a:ln w="19050" cap="rnd">
            <a:solidFill>
              <a:srgbClr val="FFFFFF"/>
            </a:solidFill>
            <a:prstDash val="solid"/>
            <a:headEnd type="none" w="sm" len="sm"/>
            <a:tailEnd type="none" w="sm" len="sm"/>
          </a:ln>
        </p:spPr>
      </p:sp>
      <p:pic>
        <p:nvPicPr>
          <p:cNvPr id="25" name="Picture 2">
            <a:extLst>
              <a:ext uri="{FF2B5EF4-FFF2-40B4-BE49-F238E27FC236}">
                <a16:creationId xmlns:a16="http://schemas.microsoft.com/office/drawing/2014/main" id="{FA5AA70F-3D04-BF47-A6B9-26EA7B32E94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grpSp>
        <p:nvGrpSpPr>
          <p:cNvPr id="14" name="Group 14"/>
          <p:cNvGrpSpPr/>
          <p:nvPr/>
        </p:nvGrpSpPr>
        <p:grpSpPr>
          <a:xfrm>
            <a:off x="1702450" y="2575153"/>
            <a:ext cx="14944725" cy="6698796"/>
            <a:chOff x="10423" y="49994"/>
            <a:chExt cx="5055376" cy="2266013"/>
          </a:xfrm>
        </p:grpSpPr>
        <p:sp>
          <p:nvSpPr>
            <p:cNvPr id="15" name="Freeform 15"/>
            <p:cNvSpPr/>
            <p:nvPr/>
          </p:nvSpPr>
          <p:spPr>
            <a:xfrm>
              <a:off x="10423" y="49994"/>
              <a:ext cx="5055376" cy="2266013"/>
            </a:xfrm>
            <a:custGeom>
              <a:avLst/>
              <a:gdLst/>
              <a:ahLst/>
              <a:cxnLst/>
              <a:rect l="l" t="t" r="r" b="b"/>
              <a:pathLst>
                <a:path w="5055376" h="2266013">
                  <a:moveTo>
                    <a:pt x="4930916" y="2266013"/>
                  </a:moveTo>
                  <a:lnTo>
                    <a:pt x="124460" y="2266013"/>
                  </a:lnTo>
                  <a:cubicBezTo>
                    <a:pt x="55880" y="2266013"/>
                    <a:pt x="0" y="2210133"/>
                    <a:pt x="0" y="2141553"/>
                  </a:cubicBezTo>
                  <a:lnTo>
                    <a:pt x="0" y="124460"/>
                  </a:lnTo>
                  <a:cubicBezTo>
                    <a:pt x="0" y="55880"/>
                    <a:pt x="55880" y="0"/>
                    <a:pt x="124460" y="0"/>
                  </a:cubicBezTo>
                  <a:lnTo>
                    <a:pt x="4930916" y="0"/>
                  </a:lnTo>
                  <a:cubicBezTo>
                    <a:pt x="4999496" y="0"/>
                    <a:pt x="5055376" y="55880"/>
                    <a:pt x="5055376" y="124460"/>
                  </a:cubicBezTo>
                  <a:lnTo>
                    <a:pt x="5055376" y="2141553"/>
                  </a:lnTo>
                  <a:cubicBezTo>
                    <a:pt x="5055376" y="2210133"/>
                    <a:pt x="4999496" y="2266013"/>
                    <a:pt x="4930916" y="2266013"/>
                  </a:cubicBezTo>
                  <a:close/>
                </a:path>
              </a:pathLst>
            </a:custGeom>
            <a:solidFill>
              <a:srgbClr val="00558E"/>
            </a:solidFill>
          </p:spPr>
        </p:sp>
      </p:grpSp>
      <p:sp>
        <p:nvSpPr>
          <p:cNvPr id="16" name="TextBox 16"/>
          <p:cNvSpPr txBox="1"/>
          <p:nvPr/>
        </p:nvSpPr>
        <p:spPr>
          <a:xfrm>
            <a:off x="4930513" y="3152098"/>
            <a:ext cx="8426974" cy="704850"/>
          </a:xfrm>
          <a:prstGeom prst="rect">
            <a:avLst/>
          </a:prstGeom>
        </p:spPr>
        <p:txBody>
          <a:bodyPr lIns="0" tIns="0" rIns="0" bIns="0" rtlCol="0" anchor="t">
            <a:spAutoFit/>
          </a:bodyPr>
          <a:lstStyle/>
          <a:p>
            <a:pPr algn="ctr">
              <a:lnSpc>
                <a:spcPts val="5399"/>
              </a:lnSpc>
            </a:pPr>
            <a:r>
              <a:rPr lang="en-US" sz="4999">
                <a:solidFill>
                  <a:srgbClr val="FDFDFD"/>
                </a:solidFill>
                <a:latin typeface="Open Sans Extra Bold"/>
              </a:rPr>
              <a:t>Autonomy</a:t>
            </a:r>
          </a:p>
        </p:txBody>
      </p:sp>
      <p:sp>
        <p:nvSpPr>
          <p:cNvPr id="17" name="TextBox 17"/>
          <p:cNvSpPr txBox="1"/>
          <p:nvPr/>
        </p:nvSpPr>
        <p:spPr>
          <a:xfrm>
            <a:off x="2422341" y="4362450"/>
            <a:ext cx="13504942" cy="4357347"/>
          </a:xfrm>
          <a:prstGeom prst="rect">
            <a:avLst/>
          </a:prstGeom>
        </p:spPr>
        <p:txBody>
          <a:bodyPr lIns="0" tIns="0" rIns="0" bIns="0" rtlCol="0" anchor="t">
            <a:spAutoFit/>
          </a:bodyPr>
          <a:lstStyle/>
          <a:p>
            <a:pPr algn="ctr">
              <a:lnSpc>
                <a:spcPts val="4899"/>
              </a:lnSpc>
            </a:pPr>
            <a:r>
              <a:rPr lang="en-US" sz="3499" dirty="0">
                <a:solidFill>
                  <a:srgbClr val="FDFDFD"/>
                </a:solidFill>
                <a:latin typeface="Open Sans Light Bold"/>
              </a:rPr>
              <a:t>The ability of a person to make their own decisions.</a:t>
            </a:r>
          </a:p>
          <a:p>
            <a:pPr algn="ctr">
              <a:lnSpc>
                <a:spcPts val="4899"/>
              </a:lnSpc>
            </a:pPr>
            <a:endParaRPr lang="en-US" sz="3499" dirty="0">
              <a:solidFill>
                <a:srgbClr val="FDFDFD"/>
              </a:solidFill>
              <a:latin typeface="Open Sans Light Bold"/>
            </a:endParaRPr>
          </a:p>
          <a:p>
            <a:pPr algn="ctr">
              <a:lnSpc>
                <a:spcPts val="4899"/>
              </a:lnSpc>
            </a:pPr>
            <a:r>
              <a:rPr lang="en-US" sz="3499" dirty="0">
                <a:solidFill>
                  <a:srgbClr val="FDFDFD"/>
                </a:solidFill>
                <a:latin typeface="Open Sans Light Bold"/>
              </a:rPr>
              <a:t>The capacity to to make informed, uncoerced decisions.</a:t>
            </a:r>
          </a:p>
          <a:p>
            <a:pPr algn="ctr">
              <a:lnSpc>
                <a:spcPts val="4899"/>
              </a:lnSpc>
            </a:pPr>
            <a:endParaRPr lang="en-US" sz="3499" dirty="0">
              <a:solidFill>
                <a:srgbClr val="FDFDFD"/>
              </a:solidFill>
              <a:latin typeface="Open Sans Light Bold"/>
            </a:endParaRPr>
          </a:p>
          <a:p>
            <a:pPr algn="ctr">
              <a:lnSpc>
                <a:spcPts val="4899"/>
              </a:lnSpc>
            </a:pPr>
            <a:r>
              <a:rPr lang="en-US" sz="3499" dirty="0">
                <a:solidFill>
                  <a:srgbClr val="FDFDFD"/>
                </a:solidFill>
                <a:latin typeface="Open Sans Light Bold"/>
              </a:rPr>
              <a:t>The ability to act on one's own values and interests. </a:t>
            </a:r>
          </a:p>
          <a:p>
            <a:pPr algn="ctr">
              <a:lnSpc>
                <a:spcPts val="4899"/>
              </a:lnSpc>
            </a:pPr>
            <a:endParaRPr lang="en-US" sz="3499" dirty="0">
              <a:solidFill>
                <a:srgbClr val="FDFDFD"/>
              </a:solidFill>
              <a:latin typeface="Open Sans Light Bold"/>
            </a:endParaRPr>
          </a:p>
          <a:p>
            <a:pPr algn="ctr">
              <a:lnSpc>
                <a:spcPts val="4899"/>
              </a:lnSpc>
            </a:pPr>
            <a:endParaRPr lang="en-US" sz="3499" dirty="0">
              <a:solidFill>
                <a:srgbClr val="FDFDFD"/>
              </a:solidFill>
              <a:latin typeface="Open Sans Light Bold"/>
            </a:endParaRPr>
          </a:p>
        </p:txBody>
      </p:sp>
      <p:pic>
        <p:nvPicPr>
          <p:cNvPr id="18" name="Picture 2">
            <a:extLst>
              <a:ext uri="{FF2B5EF4-FFF2-40B4-BE49-F238E27FC236}">
                <a16:creationId xmlns:a16="http://schemas.microsoft.com/office/drawing/2014/main" id="{D24AC4EB-149E-2241-AEF9-E5C5605239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467264" y="-607156"/>
            <a:ext cx="13360253" cy="2445575"/>
            <a:chOff x="0" y="0"/>
            <a:chExt cx="17813671" cy="3260767"/>
          </a:xfrm>
        </p:grpSpPr>
        <p:grpSp>
          <p:nvGrpSpPr>
            <p:cNvPr id="4" name="Group 4"/>
            <p:cNvGrpSpPr/>
            <p:nvPr/>
          </p:nvGrpSpPr>
          <p:grpSpPr>
            <a:xfrm>
              <a:off x="0" y="0"/>
              <a:ext cx="17334680" cy="3260767"/>
              <a:chOff x="0" y="0"/>
              <a:chExt cx="3963992" cy="745653"/>
            </a:xfrm>
          </p:grpSpPr>
          <p:sp>
            <p:nvSpPr>
              <p:cNvPr id="5" name="Freeform 5"/>
              <p:cNvSpPr/>
              <p:nvPr/>
            </p:nvSpPr>
            <p:spPr>
              <a:xfrm>
                <a:off x="0" y="0"/>
                <a:ext cx="3963992" cy="745653"/>
              </a:xfrm>
              <a:custGeom>
                <a:avLst/>
                <a:gdLst/>
                <a:ahLst/>
                <a:cxnLst/>
                <a:rect l="l" t="t" r="r" b="b"/>
                <a:pathLst>
                  <a:path w="3963992" h="745653">
                    <a:moveTo>
                      <a:pt x="3839532" y="745653"/>
                    </a:moveTo>
                    <a:lnTo>
                      <a:pt x="124460" y="745653"/>
                    </a:lnTo>
                    <a:cubicBezTo>
                      <a:pt x="55880" y="745653"/>
                      <a:pt x="0" y="689773"/>
                      <a:pt x="0" y="621193"/>
                    </a:cubicBezTo>
                    <a:lnTo>
                      <a:pt x="0" y="124460"/>
                    </a:lnTo>
                    <a:cubicBezTo>
                      <a:pt x="0" y="55880"/>
                      <a:pt x="55880" y="0"/>
                      <a:pt x="124460" y="0"/>
                    </a:cubicBezTo>
                    <a:lnTo>
                      <a:pt x="3839532" y="0"/>
                    </a:lnTo>
                    <a:cubicBezTo>
                      <a:pt x="3908111" y="0"/>
                      <a:pt x="3963992" y="55880"/>
                      <a:pt x="3963992" y="124460"/>
                    </a:cubicBezTo>
                    <a:lnTo>
                      <a:pt x="3963992" y="621193"/>
                    </a:lnTo>
                    <a:cubicBezTo>
                      <a:pt x="3963992" y="689773"/>
                      <a:pt x="3908111" y="745653"/>
                      <a:pt x="3839532" y="745653"/>
                    </a:cubicBezTo>
                    <a:close/>
                  </a:path>
                </a:pathLst>
              </a:custGeom>
              <a:solidFill>
                <a:srgbClr val="F1F1F1"/>
              </a:solidFill>
            </p:spPr>
          </p:sp>
        </p:grpSp>
        <p:grpSp>
          <p:nvGrpSpPr>
            <p:cNvPr id="6" name="Group 6"/>
            <p:cNvGrpSpPr/>
            <p:nvPr/>
          </p:nvGrpSpPr>
          <p:grpSpPr>
            <a:xfrm>
              <a:off x="490635" y="1284877"/>
              <a:ext cx="17323036" cy="1555929"/>
              <a:chOff x="0" y="0"/>
              <a:chExt cx="3961329" cy="355801"/>
            </a:xfrm>
          </p:grpSpPr>
          <p:sp>
            <p:nvSpPr>
              <p:cNvPr id="7" name="Freeform 7"/>
              <p:cNvSpPr/>
              <p:nvPr/>
            </p:nvSpPr>
            <p:spPr>
              <a:xfrm>
                <a:off x="0" y="0"/>
                <a:ext cx="3961329" cy="355800"/>
              </a:xfrm>
              <a:custGeom>
                <a:avLst/>
                <a:gdLst/>
                <a:ahLst/>
                <a:cxnLst/>
                <a:rect l="l" t="t" r="r" b="b"/>
                <a:pathLst>
                  <a:path w="3961329" h="355800">
                    <a:moveTo>
                      <a:pt x="0" y="0"/>
                    </a:moveTo>
                    <a:lnTo>
                      <a:pt x="3961329" y="0"/>
                    </a:lnTo>
                    <a:lnTo>
                      <a:pt x="3961329" y="355800"/>
                    </a:lnTo>
                    <a:lnTo>
                      <a:pt x="0" y="355800"/>
                    </a:lnTo>
                    <a:close/>
                  </a:path>
                </a:pathLst>
              </a:custGeom>
              <a:solidFill>
                <a:srgbClr val="00558E"/>
              </a:solidFill>
            </p:spPr>
          </p:sp>
        </p:grpSp>
        <p:grpSp>
          <p:nvGrpSpPr>
            <p:cNvPr id="8" name="Group 8"/>
            <p:cNvGrpSpPr/>
            <p:nvPr/>
          </p:nvGrpSpPr>
          <p:grpSpPr>
            <a:xfrm>
              <a:off x="17334680" y="806652"/>
              <a:ext cx="478991" cy="47822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F3A68"/>
              </a:solidFill>
            </p:spPr>
          </p:sp>
        </p:grpSp>
      </p:grpSp>
      <p:grpSp>
        <p:nvGrpSpPr>
          <p:cNvPr id="11" name="Group 11"/>
          <p:cNvGrpSpPr/>
          <p:nvPr/>
        </p:nvGrpSpPr>
        <p:grpSpPr>
          <a:xfrm>
            <a:off x="0" y="9909953"/>
            <a:ext cx="18288000" cy="450526"/>
            <a:chOff x="0" y="0"/>
            <a:chExt cx="6186311" cy="152400"/>
          </a:xfrm>
        </p:grpSpPr>
        <p:sp>
          <p:nvSpPr>
            <p:cNvPr id="12" name="Freeform 12"/>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AA95"/>
            </a:solidFill>
          </p:spPr>
        </p:sp>
      </p:grpSp>
      <p:sp>
        <p:nvSpPr>
          <p:cNvPr id="13" name="AutoShape 13"/>
          <p:cNvSpPr/>
          <p:nvPr/>
        </p:nvSpPr>
        <p:spPr>
          <a:xfrm>
            <a:off x="11643711" y="5924550"/>
            <a:ext cx="4646410" cy="0"/>
          </a:xfrm>
          <a:prstGeom prst="line">
            <a:avLst/>
          </a:prstGeom>
          <a:ln w="9525" cap="flat">
            <a:solidFill>
              <a:srgbClr val="FDFDFD"/>
            </a:solidFill>
            <a:prstDash val="solid"/>
            <a:headEnd type="none" w="sm" len="sm"/>
            <a:tailEnd type="none" w="sm" len="sm"/>
          </a:ln>
        </p:spPr>
      </p:sp>
      <p:sp>
        <p:nvSpPr>
          <p:cNvPr id="14" name="TextBox 14"/>
          <p:cNvSpPr txBox="1"/>
          <p:nvPr/>
        </p:nvSpPr>
        <p:spPr>
          <a:xfrm>
            <a:off x="4930513" y="5223119"/>
            <a:ext cx="8426974" cy="704850"/>
          </a:xfrm>
          <a:prstGeom prst="rect">
            <a:avLst/>
          </a:prstGeom>
        </p:spPr>
        <p:txBody>
          <a:bodyPr lIns="0" tIns="0" rIns="0" bIns="0" rtlCol="0" anchor="t">
            <a:spAutoFit/>
          </a:bodyPr>
          <a:lstStyle/>
          <a:p>
            <a:pPr algn="ctr">
              <a:lnSpc>
                <a:spcPts val="5399"/>
              </a:lnSpc>
            </a:pPr>
            <a:r>
              <a:rPr lang="en-US" sz="4999">
                <a:solidFill>
                  <a:srgbClr val="FDFDFD"/>
                </a:solidFill>
                <a:latin typeface="Open Sans Extra Bold"/>
              </a:rPr>
              <a:t>Click to add text</a:t>
            </a:r>
          </a:p>
        </p:txBody>
      </p:sp>
      <p:grpSp>
        <p:nvGrpSpPr>
          <p:cNvPr id="15" name="Group 15"/>
          <p:cNvGrpSpPr/>
          <p:nvPr/>
        </p:nvGrpSpPr>
        <p:grpSpPr>
          <a:xfrm>
            <a:off x="1028700" y="2765927"/>
            <a:ext cx="16230600" cy="6576332"/>
            <a:chOff x="0" y="0"/>
            <a:chExt cx="3774616" cy="1529403"/>
          </a:xfrm>
        </p:grpSpPr>
        <p:sp>
          <p:nvSpPr>
            <p:cNvPr id="16" name="Freeform 16"/>
            <p:cNvSpPr/>
            <p:nvPr/>
          </p:nvSpPr>
          <p:spPr>
            <a:xfrm>
              <a:off x="0" y="0"/>
              <a:ext cx="3774617" cy="1529403"/>
            </a:xfrm>
            <a:custGeom>
              <a:avLst/>
              <a:gdLst/>
              <a:ahLst/>
              <a:cxnLst/>
              <a:rect l="l" t="t" r="r" b="b"/>
              <a:pathLst>
                <a:path w="3774617" h="1529403">
                  <a:moveTo>
                    <a:pt x="3650156" y="1529403"/>
                  </a:moveTo>
                  <a:lnTo>
                    <a:pt x="124460" y="1529403"/>
                  </a:lnTo>
                  <a:cubicBezTo>
                    <a:pt x="55880" y="1529403"/>
                    <a:pt x="0" y="1473523"/>
                    <a:pt x="0" y="1404943"/>
                  </a:cubicBezTo>
                  <a:lnTo>
                    <a:pt x="0" y="124460"/>
                  </a:lnTo>
                  <a:cubicBezTo>
                    <a:pt x="0" y="55880"/>
                    <a:pt x="55880" y="0"/>
                    <a:pt x="124460" y="0"/>
                  </a:cubicBezTo>
                  <a:lnTo>
                    <a:pt x="3650157" y="0"/>
                  </a:lnTo>
                  <a:cubicBezTo>
                    <a:pt x="3718737" y="0"/>
                    <a:pt x="3774617" y="55880"/>
                    <a:pt x="3774617" y="124460"/>
                  </a:cubicBezTo>
                  <a:lnTo>
                    <a:pt x="3774617" y="1404943"/>
                  </a:lnTo>
                  <a:cubicBezTo>
                    <a:pt x="3774617" y="1473523"/>
                    <a:pt x="3718737" y="1529403"/>
                    <a:pt x="3650157" y="1529403"/>
                  </a:cubicBezTo>
                  <a:close/>
                </a:path>
              </a:pathLst>
            </a:custGeom>
            <a:solidFill>
              <a:srgbClr val="F1F1F1"/>
            </a:solidFill>
          </p:spPr>
        </p:sp>
      </p:grpSp>
      <p:grpSp>
        <p:nvGrpSpPr>
          <p:cNvPr id="17" name="Group 17"/>
          <p:cNvGrpSpPr/>
          <p:nvPr/>
        </p:nvGrpSpPr>
        <p:grpSpPr>
          <a:xfrm>
            <a:off x="6053494" y="3322160"/>
            <a:ext cx="5657850" cy="565785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A5AA9">
                <a:alpha val="49804"/>
              </a:srgbClr>
            </a:solidFill>
          </p:spPr>
        </p:sp>
      </p:grpSp>
      <p:sp>
        <p:nvSpPr>
          <p:cNvPr id="19" name="TextBox 19"/>
          <p:cNvSpPr txBox="1"/>
          <p:nvPr/>
        </p:nvSpPr>
        <p:spPr>
          <a:xfrm>
            <a:off x="2349850" y="3525206"/>
            <a:ext cx="13373201" cy="5057775"/>
          </a:xfrm>
          <a:prstGeom prst="rect">
            <a:avLst/>
          </a:prstGeom>
        </p:spPr>
        <p:txBody>
          <a:bodyPr lIns="0" tIns="0" rIns="0" bIns="0" rtlCol="0" anchor="t">
            <a:spAutoFit/>
          </a:bodyPr>
          <a:lstStyle/>
          <a:p>
            <a:pPr algn="ctr">
              <a:lnSpc>
                <a:spcPts val="7550"/>
              </a:lnSpc>
            </a:pPr>
            <a:r>
              <a:rPr lang="en-US" sz="5000">
                <a:solidFill>
                  <a:srgbClr val="000000"/>
                </a:solidFill>
                <a:latin typeface="Open Sans Extra Bold"/>
              </a:rPr>
              <a:t>What decisions do you value being able to make for yourself? </a:t>
            </a:r>
          </a:p>
          <a:p>
            <a:pPr algn="ctr">
              <a:lnSpc>
                <a:spcPts val="9750"/>
              </a:lnSpc>
            </a:pPr>
            <a:endParaRPr lang="en-US" sz="5000">
              <a:solidFill>
                <a:srgbClr val="000000"/>
              </a:solidFill>
              <a:latin typeface="Open Sans Extra Bold"/>
            </a:endParaRPr>
          </a:p>
          <a:p>
            <a:pPr algn="ctr">
              <a:lnSpc>
                <a:spcPts val="7700"/>
              </a:lnSpc>
            </a:pPr>
            <a:r>
              <a:rPr lang="en-US" sz="5000">
                <a:solidFill>
                  <a:srgbClr val="000000"/>
                </a:solidFill>
                <a:latin typeface="Open Sans Extra Bold"/>
              </a:rPr>
              <a:t>What are some major decisions you have made in your life?</a:t>
            </a:r>
          </a:p>
        </p:txBody>
      </p:sp>
      <p:pic>
        <p:nvPicPr>
          <p:cNvPr id="20" name="Picture 2">
            <a:extLst>
              <a:ext uri="{FF2B5EF4-FFF2-40B4-BE49-F238E27FC236}">
                <a16:creationId xmlns:a16="http://schemas.microsoft.com/office/drawing/2014/main" id="{4634E012-3585-8540-A926-664968396F9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60965" y="106081"/>
            <a:ext cx="4819424" cy="209215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322DB921E06C498822E7278B3F865D" ma:contentTypeVersion="12" ma:contentTypeDescription="Create a new document." ma:contentTypeScope="" ma:versionID="9e3afdbd621dda63c793bddb5c03106a">
  <xsd:schema xmlns:xsd="http://www.w3.org/2001/XMLSchema" xmlns:xs="http://www.w3.org/2001/XMLSchema" xmlns:p="http://schemas.microsoft.com/office/2006/metadata/properties" xmlns:ns2="a3ab59f4-b3c1-43e2-83b1-aa68079a979e" xmlns:ns3="be4ba6dd-0738-49d1-beab-f911ca6405cc" targetNamespace="http://schemas.microsoft.com/office/2006/metadata/properties" ma:root="true" ma:fieldsID="a74f5748b1d780d817e35f14fb2c39b6" ns2:_="" ns3:_="">
    <xsd:import namespace="a3ab59f4-b3c1-43e2-83b1-aa68079a979e"/>
    <xsd:import namespace="be4ba6dd-0738-49d1-beab-f911ca6405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b59f4-b3c1-43e2-83b1-aa68079a9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4ba6dd-0738-49d1-beab-f911ca6405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e4ba6dd-0738-49d1-beab-f911ca6405cc">
      <UserInfo>
        <DisplayName>Kendall Fields, Linda</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65BE4E-F30F-41A2-9BCF-45B268233F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ab59f4-b3c1-43e2-83b1-aa68079a979e"/>
    <ds:schemaRef ds:uri="be4ba6dd-0738-49d1-beab-f911ca6405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E9B524-91D0-42A0-9D12-D16C1E31475F}">
  <ds:schemaRef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 ds:uri="be4ba6dd-0738-49d1-beab-f911ca6405cc"/>
    <ds:schemaRef ds:uri="http://schemas.openxmlformats.org/package/2006/metadata/core-properties"/>
    <ds:schemaRef ds:uri="a3ab59f4-b3c1-43e2-83b1-aa68079a979e"/>
    <ds:schemaRef ds:uri="http://purl.org/dc/elements/1.1/"/>
  </ds:schemaRefs>
</ds:datastoreItem>
</file>

<file path=customXml/itemProps3.xml><?xml version="1.0" encoding="utf-8"?>
<ds:datastoreItem xmlns:ds="http://schemas.openxmlformats.org/officeDocument/2006/customXml" ds:itemID="{B74ED2E7-2B50-4606-B9EE-42CE9F3CD0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1579</TotalTime>
  <Words>3971</Words>
  <Application>Microsoft Office PowerPoint</Application>
  <PresentationFormat>Custom</PresentationFormat>
  <Paragraphs>359</Paragraphs>
  <Slides>44</Slides>
  <Notes>44</Notes>
  <HiddenSlides>0</HiddenSlides>
  <MMClips>2</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Rethinking Guardianship Presentation Template</dc:title>
  <cp:lastModifiedBy>Climo, Alison Heather</cp:lastModifiedBy>
  <cp:revision>196</cp:revision>
  <cp:lastPrinted>2021-11-08T16:43:50Z</cp:lastPrinted>
  <dcterms:created xsi:type="dcterms:W3CDTF">2006-08-16T00:00:00Z</dcterms:created>
  <dcterms:modified xsi:type="dcterms:W3CDTF">2022-04-08T20:31:47Z</dcterms:modified>
  <dc:identifier>DAEsvHrW_5A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0x0101002C322DB921E06C498822E7278B3F865D</vt:lpwstr>
  </property>
</Properties>
</file>